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6998" y="-1219170"/>
            <a:ext cx="5333867" cy="533386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3962" y="3428914"/>
            <a:ext cx="4952876" cy="4952876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sp>
        <p:nvSpPr>
          <p:cNvPr id="7" name="Shape 0"/>
          <p:cNvSpPr/>
          <p:nvPr/>
        </p:nvSpPr>
        <p:spPr>
          <a:xfrm>
            <a:off x="4571886" y="3209845"/>
            <a:ext cx="95248" cy="95248"/>
          </a:xfrm>
          <a:prstGeom prst="ellipse">
            <a:avLst/>
          </a:prstGeom>
          <a:solidFill>
            <a:srgbClr val="4A9EFF"/>
          </a:solidFill>
          <a:ln/>
          <a:effectLst>
            <a:outerShdw sx="100000" sy="100000" kx="0" ky="0" algn="bl" rotWithShape="0" blurRad="152400" dist="50800" dir="16200000">
              <a:srgbClr val="4A9EFF">
                <a:alpha val="60000"/>
              </a:srgbClr>
            </a:outerShdw>
          </a:effectLst>
        </p:spPr>
      </p:sp>
      <p:sp>
        <p:nvSpPr>
          <p:cNvPr id="8" name="Shape 1"/>
          <p:cNvSpPr/>
          <p:nvPr/>
        </p:nvSpPr>
        <p:spPr>
          <a:xfrm>
            <a:off x="11048724" y="1714457"/>
            <a:ext cx="76198" cy="76198"/>
          </a:xfrm>
          <a:prstGeom prst="ellipse">
            <a:avLst/>
          </a:prstGeom>
          <a:solidFill>
            <a:srgbClr val="F5A623"/>
          </a:solidFill>
          <a:ln/>
          <a:effectLst>
            <a:outerShdw sx="100000" sy="100000" kx="0" ky="0" algn="bl" rotWithShape="0" blurRad="133350" dist="50800" dir="16200000">
              <a:srgbClr val="F5A623">
                <a:alpha val="60000"/>
              </a:srgbClr>
            </a:outerShdw>
          </a:effectLst>
        </p:spPr>
      </p:sp>
      <p:sp>
        <p:nvSpPr>
          <p:cNvPr id="9" name="Shape 2"/>
          <p:cNvSpPr/>
          <p:nvPr/>
        </p:nvSpPr>
        <p:spPr>
          <a:xfrm>
            <a:off x="761981" y="609585"/>
            <a:ext cx="2498018" cy="285743"/>
          </a:xfrm>
          <a:prstGeom prst="roundRect">
            <a:avLst>
              <a:gd name="adj" fmla="val 33329983"/>
            </a:avLst>
          </a:prstGeom>
          <a:solidFill>
            <a:srgbClr val="1876D2">
              <a:alpha val="10000"/>
            </a:srgbClr>
          </a:solidFill>
          <a:ln w="9525">
            <a:solidFill>
              <a:srgbClr val="1876D2">
                <a:alpha val="40000"/>
              </a:srgbClr>
            </a:solidFill>
            <a:prstDash val="solid"/>
          </a:ln>
        </p:spPr>
      </p:sp>
      <p:sp>
        <p:nvSpPr>
          <p:cNvPr id="10" name="Shape 3"/>
          <p:cNvSpPr/>
          <p:nvPr/>
        </p:nvSpPr>
        <p:spPr>
          <a:xfrm>
            <a:off x="898503" y="815955"/>
            <a:ext cx="126997" cy="9525"/>
          </a:xfrm>
          <a:custGeom>
            <a:avLst/>
            <a:gdLst/>
            <a:ahLst/>
            <a:cxnLst/>
            <a:rect l="l" t="t" r="r" b="b"/>
            <a:pathLst>
              <a:path w="126997" h="9525">
                <a:moveTo>
                  <a:pt x="0" y="0"/>
                </a:moveTo>
                <a:lnTo>
                  <a:pt x="126997" y="0"/>
                </a:lnTo>
              </a:path>
            </a:pathLst>
          </a:custGeom>
          <a:ln w="12700">
            <a:solidFill>
              <a:srgbClr val="4A9EFF"/>
            </a:solidFill>
            <a:prstDash val="solid"/>
          </a:ln>
        </p:spPr>
      </p:sp>
      <p:sp>
        <p:nvSpPr>
          <p:cNvPr id="11" name="Shape 4"/>
          <p:cNvSpPr/>
          <p:nvPr/>
        </p:nvSpPr>
        <p:spPr>
          <a:xfrm>
            <a:off x="898503" y="709380"/>
            <a:ext cx="127485" cy="77682"/>
          </a:xfrm>
          <a:custGeom>
            <a:avLst/>
            <a:gdLst/>
            <a:ahLst/>
            <a:cxnLst/>
            <a:rect l="l" t="t" r="r" b="b"/>
            <a:pathLst>
              <a:path w="127485" h="77682">
                <a:moveTo>
                  <a:pt x="27685" y="77365"/>
                </a:moveTo>
                <a:lnTo>
                  <a:pt x="12700" y="74825"/>
                </a:lnTo>
                <a:lnTo>
                  <a:pt x="0" y="49426"/>
                </a:lnTo>
                <a:lnTo>
                  <a:pt x="6985" y="45933"/>
                </a:lnTo>
                <a:cubicBezTo>
                  <a:pt x="10579" y="44122"/>
                  <a:pt x="14820" y="44122"/>
                  <a:pt x="18415" y="45933"/>
                </a:cubicBezTo>
                <a:lnTo>
                  <a:pt x="19494" y="46568"/>
                </a:lnTo>
                <a:cubicBezTo>
                  <a:pt x="23089" y="48380"/>
                  <a:pt x="27329" y="48380"/>
                  <a:pt x="30924" y="46568"/>
                </a:cubicBezTo>
                <a:lnTo>
                  <a:pt x="38099" y="43076"/>
                </a:lnTo>
                <a:lnTo>
                  <a:pt x="19050" y="4977"/>
                </a:lnTo>
                <a:lnTo>
                  <a:pt x="24764" y="2119"/>
                </a:lnTo>
                <a:cubicBezTo>
                  <a:pt x="29073" y="0"/>
                  <a:pt x="34208" y="491"/>
                  <a:pt x="38036" y="3389"/>
                </a:cubicBezTo>
                <a:lnTo>
                  <a:pt x="63562" y="22439"/>
                </a:lnTo>
                <a:cubicBezTo>
                  <a:pt x="67404" y="25362"/>
                  <a:pt x="72572" y="25855"/>
                  <a:pt x="76897" y="23709"/>
                </a:cubicBezTo>
                <a:lnTo>
                  <a:pt x="103502" y="10628"/>
                </a:lnTo>
                <a:cubicBezTo>
                  <a:pt x="106902" y="8914"/>
                  <a:pt x="110819" y="8529"/>
                  <a:pt x="114488" y="9549"/>
                </a:cubicBezTo>
                <a:lnTo>
                  <a:pt x="120647" y="11327"/>
                </a:lnTo>
                <a:cubicBezTo>
                  <a:pt x="123224" y="12042"/>
                  <a:pt x="125342" y="13880"/>
                  <a:pt x="126414" y="16331"/>
                </a:cubicBezTo>
                <a:cubicBezTo>
                  <a:pt x="127485" y="18782"/>
                  <a:pt x="127396" y="21585"/>
                  <a:pt x="126171" y="23963"/>
                </a:cubicBezTo>
                <a:lnTo>
                  <a:pt x="123758" y="28789"/>
                </a:lnTo>
                <a:cubicBezTo>
                  <a:pt x="122298" y="31710"/>
                  <a:pt x="119949" y="34123"/>
                  <a:pt x="116964" y="35647"/>
                </a:cubicBezTo>
                <a:lnTo>
                  <a:pt x="35432" y="76095"/>
                </a:lnTo>
                <a:cubicBezTo>
                  <a:pt x="33035" y="77282"/>
                  <a:pt x="30324" y="77682"/>
                  <a:pt x="27685" y="77238"/>
                </a:cubicBezTo>
                <a:close/>
              </a:path>
            </a:pathLst>
          </a:custGeom>
          <a:ln w="12700">
            <a:solidFill>
              <a:srgbClr val="4A9EFF"/>
            </a:solidFill>
            <a:prstDash val="solid"/>
          </a:ln>
        </p:spPr>
      </p:sp>
      <p:sp>
        <p:nvSpPr>
          <p:cNvPr id="12" name="Text 5"/>
          <p:cNvSpPr/>
          <p:nvPr/>
        </p:nvSpPr>
        <p:spPr>
          <a:xfrm>
            <a:off x="1114397" y="657209"/>
            <a:ext cx="2101788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105" kern="0" dirty="0">
                <a:solidFill>
                  <a:srgbClr val="4A9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LOW-ALTITUDE ECONOMY</a:t>
            </a:r>
            <a:endParaRPr lang="en-US" sz="1050" dirty="0"/>
          </a:p>
        </p:txBody>
      </p:sp>
      <p:sp>
        <p:nvSpPr>
          <p:cNvPr id="13" name="Text 6"/>
          <p:cNvSpPr/>
          <p:nvPr/>
        </p:nvSpPr>
        <p:spPr>
          <a:xfrm>
            <a:off x="3374296" y="657209"/>
            <a:ext cx="920122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spc="53" kern="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月度经营汇报</a:t>
            </a:r>
            <a:endParaRPr lang="en-US" sz="1050" dirty="0"/>
          </a:p>
        </p:txBody>
      </p:sp>
      <p:sp>
        <p:nvSpPr>
          <p:cNvPr id="14" name="Shape 7"/>
          <p:cNvSpPr/>
          <p:nvPr/>
        </p:nvSpPr>
        <p:spPr>
          <a:xfrm>
            <a:off x="761981" y="2214507"/>
            <a:ext cx="57149" cy="2285943"/>
          </a:xfrm>
          <a:prstGeom prst="roundRect">
            <a:avLst>
              <a:gd name="adj" fmla="val 166648750"/>
            </a:avLst>
          </a:prstGeom>
          <a:solidFill>
            <a:srgbClr val="F5A623"/>
          </a:solidFill>
          <a:ln/>
        </p:spPr>
      </p:sp>
      <p:sp>
        <p:nvSpPr>
          <p:cNvPr id="15" name="Text 8"/>
          <p:cNvSpPr/>
          <p:nvPr/>
        </p:nvSpPr>
        <p:spPr>
          <a:xfrm>
            <a:off x="1123922" y="2128784"/>
            <a:ext cx="5897733" cy="1885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54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低空经济业务板块</a:t>
            </a:r>
            <a:endParaRPr lang="en-US" sz="540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54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月度经营汇报</a:t>
            </a:r>
            <a:endParaRPr lang="en-US" sz="5400" dirty="0"/>
          </a:p>
        </p:txBody>
      </p:sp>
      <p:sp>
        <p:nvSpPr>
          <p:cNvPr id="16" name="Shape 9"/>
          <p:cNvSpPr/>
          <p:nvPr/>
        </p:nvSpPr>
        <p:spPr>
          <a:xfrm>
            <a:off x="1123922" y="4290905"/>
            <a:ext cx="76198" cy="7619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7" name="Text 10"/>
          <p:cNvSpPr/>
          <p:nvPr/>
        </p:nvSpPr>
        <p:spPr>
          <a:xfrm>
            <a:off x="1352516" y="4157559"/>
            <a:ext cx="3855891" cy="34289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2026 年 7 月 · </a:t>
            </a:r>
            <a:pPr algn="l" indent="0" marL="0">
              <a:buNone/>
            </a:pPr>
            <a:r>
              <a:rPr lang="en-US" sz="2250" dirty="0">
                <a:solidFill>
                  <a:srgbClr val="F5A62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从抢点到守面</a:t>
            </a:r>
            <a:endParaRPr lang="en-US" sz="2250" dirty="0"/>
          </a:p>
        </p:txBody>
      </p:sp>
      <p:sp>
        <p:nvSpPr>
          <p:cNvPr id="18" name="Shape 11"/>
          <p:cNvSpPr/>
          <p:nvPr/>
        </p:nvSpPr>
        <p:spPr>
          <a:xfrm>
            <a:off x="761981" y="5819630"/>
            <a:ext cx="10667733" cy="428614"/>
          </a:xfrm>
          <a:prstGeom prst="rect">
            <a:avLst/>
          </a:prstGeom>
          <a:ln/>
        </p:spPr>
      </p:sp>
      <p:sp>
        <p:nvSpPr>
          <p:cNvPr id="19" name="Shape 12"/>
          <p:cNvSpPr/>
          <p:nvPr/>
        </p:nvSpPr>
        <p:spPr>
          <a:xfrm>
            <a:off x="761981" y="5819630"/>
            <a:ext cx="10667733" cy="0"/>
          </a:xfrm>
          <a:prstGeom prst="line">
            <a:avLst/>
          </a:prstGeom>
          <a:noFill/>
          <a:ln w="9525">
            <a:solidFill>
              <a:srgbClr val="1876D2">
                <a:alpha val="20000"/>
              </a:srgbClr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825479" y="6152996"/>
            <a:ext cx="25399" cy="9525"/>
          </a:xfrm>
          <a:custGeom>
            <a:avLst/>
            <a:gdLst/>
            <a:ahLst/>
            <a:cxnLst/>
            <a:rect l="l" t="t" r="r" b="b"/>
            <a:pathLst>
              <a:path w="25399" h="9525">
                <a:moveTo>
                  <a:pt x="0" y="0"/>
                </a:moveTo>
                <a:lnTo>
                  <a:pt x="25399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21" name="Shape 14"/>
          <p:cNvSpPr/>
          <p:nvPr/>
        </p:nvSpPr>
        <p:spPr>
          <a:xfrm>
            <a:off x="825479" y="6127597"/>
            <a:ext cx="25399" cy="9525"/>
          </a:xfrm>
          <a:custGeom>
            <a:avLst/>
            <a:gdLst/>
            <a:ahLst/>
            <a:cxnLst/>
            <a:rect l="l" t="t" r="r" b="b"/>
            <a:pathLst>
              <a:path w="25399" h="9525">
                <a:moveTo>
                  <a:pt x="0" y="0"/>
                </a:moveTo>
                <a:lnTo>
                  <a:pt x="25399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22" name="Shape 15"/>
          <p:cNvSpPr/>
          <p:nvPr/>
        </p:nvSpPr>
        <p:spPr>
          <a:xfrm>
            <a:off x="825479" y="6178396"/>
            <a:ext cx="25399" cy="31749"/>
          </a:xfrm>
          <a:custGeom>
            <a:avLst/>
            <a:gdLst/>
            <a:ahLst/>
            <a:cxnLst/>
            <a:rect l="l" t="t" r="r" b="b"/>
            <a:pathLst>
              <a:path w="25399" h="31749">
                <a:moveTo>
                  <a:pt x="25399" y="31749"/>
                </a:moveTo>
                <a:lnTo>
                  <a:pt x="25399" y="12700"/>
                </a:lnTo>
                <a:cubicBezTo>
                  <a:pt x="25399" y="5686"/>
                  <a:pt x="19714" y="0"/>
                  <a:pt x="12700" y="0"/>
                </a:cubicBezTo>
                <a:cubicBezTo>
                  <a:pt x="5686" y="0"/>
                  <a:pt x="0" y="5686"/>
                  <a:pt x="0" y="12700"/>
                </a:cubicBezTo>
                <a:lnTo>
                  <a:pt x="0" y="31749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23" name="Shape 16"/>
          <p:cNvSpPr/>
          <p:nvPr/>
        </p:nvSpPr>
        <p:spPr>
          <a:xfrm>
            <a:off x="774681" y="6121247"/>
            <a:ext cx="126997" cy="88898"/>
          </a:xfrm>
          <a:custGeom>
            <a:avLst/>
            <a:gdLst/>
            <a:ahLst/>
            <a:cxnLst/>
            <a:rect l="l" t="t" r="r" b="b"/>
            <a:pathLst>
              <a:path w="126997" h="88898">
                <a:moveTo>
                  <a:pt x="25399" y="19050"/>
                </a:moveTo>
                <a:lnTo>
                  <a:pt x="12700" y="19050"/>
                </a:lnTo>
                <a:cubicBezTo>
                  <a:pt x="5686" y="19050"/>
                  <a:pt x="0" y="24735"/>
                  <a:pt x="0" y="31749"/>
                </a:cubicBezTo>
                <a:lnTo>
                  <a:pt x="0" y="76198"/>
                </a:lnTo>
                <a:cubicBezTo>
                  <a:pt x="0" y="83212"/>
                  <a:pt x="5686" y="88898"/>
                  <a:pt x="12700" y="88898"/>
                </a:cubicBezTo>
                <a:lnTo>
                  <a:pt x="114297" y="88898"/>
                </a:lnTo>
                <a:cubicBezTo>
                  <a:pt x="121311" y="88898"/>
                  <a:pt x="126997" y="83212"/>
                  <a:pt x="126997" y="76198"/>
                </a:cubicBezTo>
                <a:lnTo>
                  <a:pt x="126997" y="12700"/>
                </a:lnTo>
                <a:cubicBezTo>
                  <a:pt x="126997" y="5686"/>
                  <a:pt x="121311" y="0"/>
                  <a:pt x="114297" y="0"/>
                </a:cubicBezTo>
                <a:lnTo>
                  <a:pt x="101597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24" name="Shape 17"/>
          <p:cNvSpPr/>
          <p:nvPr/>
        </p:nvSpPr>
        <p:spPr>
          <a:xfrm>
            <a:off x="800080" y="6095848"/>
            <a:ext cx="76198" cy="114297"/>
          </a:xfrm>
          <a:custGeom>
            <a:avLst/>
            <a:gdLst/>
            <a:ahLst/>
            <a:cxnLst/>
            <a:rect l="l" t="t" r="r" b="b"/>
            <a:pathLst>
              <a:path w="76198" h="114297">
                <a:moveTo>
                  <a:pt x="0" y="114297"/>
                </a:moveTo>
                <a:lnTo>
                  <a:pt x="0" y="12700"/>
                </a:lnTo>
                <a:cubicBezTo>
                  <a:pt x="0" y="5686"/>
                  <a:pt x="5686" y="0"/>
                  <a:pt x="12700" y="0"/>
                </a:cubicBezTo>
                <a:lnTo>
                  <a:pt x="63498" y="0"/>
                </a:lnTo>
                <a:cubicBezTo>
                  <a:pt x="70512" y="0"/>
                  <a:pt x="76198" y="5686"/>
                  <a:pt x="76198" y="12700"/>
                </a:cubicBezTo>
                <a:lnTo>
                  <a:pt x="76198" y="114297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25" name="Text 18"/>
          <p:cNvSpPr/>
          <p:nvPr/>
        </p:nvSpPr>
        <p:spPr>
          <a:xfrm>
            <a:off x="990575" y="6057749"/>
            <a:ext cx="61339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汇报单位</a:t>
            </a:r>
            <a:endParaRPr lang="en-US" sz="1050" dirty="0"/>
          </a:p>
        </p:txBody>
      </p:sp>
      <p:sp>
        <p:nvSpPr>
          <p:cNvPr id="26" name="Text 19"/>
          <p:cNvSpPr/>
          <p:nvPr/>
        </p:nvSpPr>
        <p:spPr>
          <a:xfrm>
            <a:off x="1600160" y="6057749"/>
            <a:ext cx="74674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低空业务部</a:t>
            </a:r>
            <a:endParaRPr lang="en-US" sz="1050" dirty="0"/>
          </a:p>
        </p:txBody>
      </p:sp>
      <p:sp>
        <p:nvSpPr>
          <p:cNvPr id="27" name="Shape 20"/>
          <p:cNvSpPr/>
          <p:nvPr/>
        </p:nvSpPr>
        <p:spPr>
          <a:xfrm>
            <a:off x="2584385" y="6172046"/>
            <a:ext cx="88898" cy="38099"/>
          </a:xfrm>
          <a:custGeom>
            <a:avLst/>
            <a:gdLst/>
            <a:ahLst/>
            <a:cxnLst/>
            <a:rect l="l" t="t" r="r" b="b"/>
            <a:pathLst>
              <a:path w="88898" h="38099">
                <a:moveTo>
                  <a:pt x="88898" y="38099"/>
                </a:moveTo>
                <a:lnTo>
                  <a:pt x="88898" y="25399"/>
                </a:lnTo>
                <a:cubicBezTo>
                  <a:pt x="88898" y="11372"/>
                  <a:pt x="77526" y="0"/>
                  <a:pt x="63498" y="0"/>
                </a:cubicBezTo>
                <a:lnTo>
                  <a:pt x="25399" y="0"/>
                </a:lnTo>
                <a:cubicBezTo>
                  <a:pt x="11372" y="0"/>
                  <a:pt x="0" y="11372"/>
                  <a:pt x="0" y="25399"/>
                </a:cubicBezTo>
                <a:lnTo>
                  <a:pt x="0" y="38099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2673283" y="6096660"/>
            <a:ext cx="19025" cy="49173"/>
          </a:xfrm>
          <a:custGeom>
            <a:avLst/>
            <a:gdLst/>
            <a:ahLst/>
            <a:cxnLst/>
            <a:rect l="l" t="t" r="r" b="b"/>
            <a:pathLst>
              <a:path w="19025" h="49173">
                <a:moveTo>
                  <a:pt x="0" y="0"/>
                </a:moveTo>
                <a:cubicBezTo>
                  <a:pt x="11202" y="2904"/>
                  <a:pt x="19025" y="13014"/>
                  <a:pt x="19025" y="24587"/>
                </a:cubicBezTo>
                <a:cubicBezTo>
                  <a:pt x="19025" y="36159"/>
                  <a:pt x="11202" y="46269"/>
                  <a:pt x="0" y="49173"/>
                </a:cubicBez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29" name="Shape 22"/>
          <p:cNvSpPr/>
          <p:nvPr/>
        </p:nvSpPr>
        <p:spPr>
          <a:xfrm>
            <a:off x="2692333" y="6172871"/>
            <a:ext cx="19050" cy="37274"/>
          </a:xfrm>
          <a:custGeom>
            <a:avLst/>
            <a:gdLst/>
            <a:ahLst/>
            <a:cxnLst/>
            <a:rect l="l" t="t" r="r" b="b"/>
            <a:pathLst>
              <a:path w="19050" h="37274">
                <a:moveTo>
                  <a:pt x="19050" y="37274"/>
                </a:moveTo>
                <a:lnTo>
                  <a:pt x="19050" y="24574"/>
                </a:lnTo>
                <a:cubicBezTo>
                  <a:pt x="19041" y="12999"/>
                  <a:pt x="11207" y="2894"/>
                  <a:pt x="0" y="0"/>
                </a:cubicBez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2603435" y="6095848"/>
            <a:ext cx="50799" cy="50799"/>
          </a:xfrm>
          <a:prstGeom prst="ellipse">
            <a:avLst/>
          </a:prstGeom>
          <a:ln w="12700">
            <a:solidFill>
              <a:srgbClr val="1876D2"/>
            </a:solidFill>
            <a:prstDash val="solid"/>
          </a:ln>
        </p:spPr>
      </p:sp>
      <p:sp>
        <p:nvSpPr>
          <p:cNvPr id="31" name="Text 24"/>
          <p:cNvSpPr/>
          <p:nvPr/>
        </p:nvSpPr>
        <p:spPr>
          <a:xfrm>
            <a:off x="2800280" y="6057749"/>
            <a:ext cx="61339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汇报对象</a:t>
            </a:r>
            <a:endParaRPr lang="en-US" sz="1050" dirty="0"/>
          </a:p>
        </p:txBody>
      </p:sp>
      <p:sp>
        <p:nvSpPr>
          <p:cNvPr id="32" name="Text 25"/>
          <p:cNvSpPr/>
          <p:nvPr/>
        </p:nvSpPr>
        <p:spPr>
          <a:xfrm>
            <a:off x="3409865" y="6057749"/>
            <a:ext cx="880088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公司经营班子</a:t>
            </a:r>
            <a:endParaRPr lang="en-US" sz="1050" dirty="0"/>
          </a:p>
        </p:txBody>
      </p:sp>
      <p:sp>
        <p:nvSpPr>
          <p:cNvPr id="33" name="Shape 26"/>
          <p:cNvSpPr/>
          <p:nvPr/>
        </p:nvSpPr>
        <p:spPr>
          <a:xfrm>
            <a:off x="4565536" y="6089498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0"/>
                </a:moveTo>
                <a:lnTo>
                  <a:pt x="0" y="1905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4" name="Shape 27"/>
          <p:cNvSpPr/>
          <p:nvPr/>
        </p:nvSpPr>
        <p:spPr>
          <a:xfrm>
            <a:off x="4616335" y="6089498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0"/>
                </a:moveTo>
                <a:lnTo>
                  <a:pt x="0" y="1905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5" name="Shape 28"/>
          <p:cNvSpPr/>
          <p:nvPr/>
        </p:nvSpPr>
        <p:spPr>
          <a:xfrm>
            <a:off x="4533787" y="6095848"/>
            <a:ext cx="114297" cy="114297"/>
          </a:xfrm>
          <a:prstGeom prst="rect">
            <a:avLst/>
          </a:prstGeom>
          <a:ln w="12700">
            <a:solidFill>
              <a:srgbClr val="1876D2"/>
            </a:solidFill>
            <a:prstDash val="solid"/>
          </a:ln>
        </p:spPr>
      </p:sp>
      <p:sp>
        <p:nvSpPr>
          <p:cNvPr id="36" name="Shape 29"/>
          <p:cNvSpPr/>
          <p:nvPr/>
        </p:nvSpPr>
        <p:spPr>
          <a:xfrm>
            <a:off x="4533787" y="6133947"/>
            <a:ext cx="114297" cy="9525"/>
          </a:xfrm>
          <a:custGeom>
            <a:avLst/>
            <a:gdLst/>
            <a:ahLst/>
            <a:cxnLst/>
            <a:rect l="l" t="t" r="r" b="b"/>
            <a:pathLst>
              <a:path w="114297" h="9525">
                <a:moveTo>
                  <a:pt x="0" y="0"/>
                </a:moveTo>
                <a:lnTo>
                  <a:pt x="114297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7" name="Shape 30"/>
          <p:cNvSpPr/>
          <p:nvPr/>
        </p:nvSpPr>
        <p:spPr>
          <a:xfrm>
            <a:off x="4565536" y="6159346"/>
            <a:ext cx="63" cy="9525"/>
          </a:xfrm>
          <a:custGeom>
            <a:avLst/>
            <a:gdLst/>
            <a:ahLst/>
            <a:cxnLst/>
            <a:rect l="l" t="t" r="r" b="b"/>
            <a:pathLst>
              <a:path w="63" h="9525">
                <a:moveTo>
                  <a:pt x="0" y="0"/>
                </a:moveTo>
                <a:lnTo>
                  <a:pt x="63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8" name="Shape 31"/>
          <p:cNvSpPr/>
          <p:nvPr/>
        </p:nvSpPr>
        <p:spPr>
          <a:xfrm>
            <a:off x="4590935" y="6159346"/>
            <a:ext cx="63" cy="9525"/>
          </a:xfrm>
          <a:custGeom>
            <a:avLst/>
            <a:gdLst/>
            <a:ahLst/>
            <a:cxnLst/>
            <a:rect l="l" t="t" r="r" b="b"/>
            <a:pathLst>
              <a:path w="63" h="9525">
                <a:moveTo>
                  <a:pt x="0" y="0"/>
                </a:moveTo>
                <a:lnTo>
                  <a:pt x="63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9" name="Shape 32"/>
          <p:cNvSpPr/>
          <p:nvPr/>
        </p:nvSpPr>
        <p:spPr>
          <a:xfrm>
            <a:off x="4616335" y="6159346"/>
            <a:ext cx="63" cy="9525"/>
          </a:xfrm>
          <a:custGeom>
            <a:avLst/>
            <a:gdLst/>
            <a:ahLst/>
            <a:cxnLst/>
            <a:rect l="l" t="t" r="r" b="b"/>
            <a:pathLst>
              <a:path w="63" h="9525">
                <a:moveTo>
                  <a:pt x="0" y="0"/>
                </a:moveTo>
                <a:lnTo>
                  <a:pt x="63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0" name="Shape 33"/>
          <p:cNvSpPr/>
          <p:nvPr/>
        </p:nvSpPr>
        <p:spPr>
          <a:xfrm>
            <a:off x="4565536" y="6184745"/>
            <a:ext cx="63" cy="9525"/>
          </a:xfrm>
          <a:custGeom>
            <a:avLst/>
            <a:gdLst/>
            <a:ahLst/>
            <a:cxnLst/>
            <a:rect l="l" t="t" r="r" b="b"/>
            <a:pathLst>
              <a:path w="63" h="9525">
                <a:moveTo>
                  <a:pt x="0" y="0"/>
                </a:moveTo>
                <a:lnTo>
                  <a:pt x="63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1" name="Shape 34"/>
          <p:cNvSpPr/>
          <p:nvPr/>
        </p:nvSpPr>
        <p:spPr>
          <a:xfrm>
            <a:off x="4590935" y="6184745"/>
            <a:ext cx="63" cy="9525"/>
          </a:xfrm>
          <a:custGeom>
            <a:avLst/>
            <a:gdLst/>
            <a:ahLst/>
            <a:cxnLst/>
            <a:rect l="l" t="t" r="r" b="b"/>
            <a:pathLst>
              <a:path w="63" h="9525">
                <a:moveTo>
                  <a:pt x="0" y="0"/>
                </a:moveTo>
                <a:lnTo>
                  <a:pt x="63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2" name="Shape 35"/>
          <p:cNvSpPr/>
          <p:nvPr/>
        </p:nvSpPr>
        <p:spPr>
          <a:xfrm>
            <a:off x="4616335" y="6184745"/>
            <a:ext cx="63" cy="9525"/>
          </a:xfrm>
          <a:custGeom>
            <a:avLst/>
            <a:gdLst/>
            <a:ahLst/>
            <a:cxnLst/>
            <a:rect l="l" t="t" r="r" b="b"/>
            <a:pathLst>
              <a:path w="63" h="9525">
                <a:moveTo>
                  <a:pt x="0" y="0"/>
                </a:moveTo>
                <a:lnTo>
                  <a:pt x="63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3" name="Text 36"/>
          <p:cNvSpPr/>
          <p:nvPr/>
        </p:nvSpPr>
        <p:spPr>
          <a:xfrm>
            <a:off x="4743331" y="6057749"/>
            <a:ext cx="61339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编制日期</a:t>
            </a:r>
            <a:endParaRPr lang="en-US" sz="1050" dirty="0"/>
          </a:p>
        </p:txBody>
      </p:sp>
      <p:sp>
        <p:nvSpPr>
          <p:cNvPr id="44" name="Text 37"/>
          <p:cNvSpPr/>
          <p:nvPr/>
        </p:nvSpPr>
        <p:spPr>
          <a:xfrm>
            <a:off x="5352916" y="6057749"/>
            <a:ext cx="806420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2026 年 8 月</a:t>
            </a:r>
            <a:endParaRPr lang="en-US" sz="1050" dirty="0"/>
          </a:p>
        </p:txBody>
      </p:sp>
      <p:sp>
        <p:nvSpPr>
          <p:cNvPr id="45" name="Text 38"/>
          <p:cNvSpPr/>
          <p:nvPr/>
        </p:nvSpPr>
        <p:spPr>
          <a:xfrm>
            <a:off x="11025805" y="6057749"/>
            <a:ext cx="483917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629681" y="1523962"/>
            <a:ext cx="7543165" cy="380990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30000" b="1" dirty="0">
                <a:solidFill>
                  <a:srgbClr val="1876D2">
                    <a:alpha val="1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000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1981" y="3238419"/>
            <a:ext cx="3619410" cy="361941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761981" y="2557399"/>
            <a:ext cx="76198" cy="1743031"/>
          </a:xfrm>
          <a:prstGeom prst="roundRect">
            <a:avLst>
              <a:gd name="adj" fmla="val 124987656"/>
            </a:avLst>
          </a:prstGeom>
          <a:solidFill>
            <a:srgbClr val="F5A623"/>
          </a:solidFill>
          <a:ln/>
        </p:spPr>
      </p:sp>
      <p:sp>
        <p:nvSpPr>
          <p:cNvPr id="7" name="Text 2"/>
          <p:cNvSpPr/>
          <p:nvPr/>
        </p:nvSpPr>
        <p:spPr>
          <a:xfrm>
            <a:off x="1142971" y="2557399"/>
            <a:ext cx="1255721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03</a:t>
            </a:r>
            <a:endParaRPr lang="en-US" sz="1800" dirty="0"/>
          </a:p>
        </p:txBody>
      </p:sp>
      <p:sp>
        <p:nvSpPr>
          <p:cNvPr id="8" name="Shape 3"/>
          <p:cNvSpPr/>
          <p:nvPr/>
        </p:nvSpPr>
        <p:spPr>
          <a:xfrm>
            <a:off x="2375833" y="2705032"/>
            <a:ext cx="609585" cy="9525"/>
          </a:xfrm>
          <a:prstGeom prst="rect">
            <a:avLst/>
          </a:prstGeom>
          <a:solidFill>
            <a:srgbClr val="F5A623">
              <a:alpha val="60000"/>
            </a:srgbClr>
          </a:solidFill>
          <a:ln/>
        </p:spPr>
      </p:sp>
      <p:sp>
        <p:nvSpPr>
          <p:cNvPr id="9" name="Shape 4"/>
          <p:cNvSpPr/>
          <p:nvPr/>
        </p:nvSpPr>
        <p:spPr>
          <a:xfrm>
            <a:off x="3099715" y="2566923"/>
            <a:ext cx="1003969" cy="285743"/>
          </a:xfrm>
          <a:prstGeom prst="roundRect">
            <a:avLst>
              <a:gd name="adj" fmla="val 33329983"/>
            </a:avLst>
          </a:prstGeom>
          <a:solidFill>
            <a:srgbClr val="F5A623">
              <a:alpha val="15000"/>
            </a:srgbClr>
          </a:solidFill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3235545" y="2652558"/>
            <a:ext cx="128243" cy="114426"/>
          </a:xfrm>
          <a:custGeom>
            <a:avLst/>
            <a:gdLst/>
            <a:ahLst/>
            <a:cxnLst/>
            <a:rect l="l" t="t" r="r" b="b"/>
            <a:pathLst>
              <a:path w="128243" h="114426">
                <a:moveTo>
                  <a:pt x="125974" y="95336"/>
                </a:moveTo>
                <a:lnTo>
                  <a:pt x="75175" y="6438"/>
                </a:lnTo>
                <a:cubicBezTo>
                  <a:pt x="72920" y="2459"/>
                  <a:pt x="68700" y="0"/>
                  <a:pt x="64126" y="0"/>
                </a:cubicBezTo>
                <a:cubicBezTo>
                  <a:pt x="59553" y="0"/>
                  <a:pt x="55333" y="2459"/>
                  <a:pt x="53078" y="6438"/>
                </a:cubicBezTo>
                <a:lnTo>
                  <a:pt x="2279" y="95336"/>
                </a:lnTo>
                <a:cubicBezTo>
                  <a:pt x="0" y="99283"/>
                  <a:pt x="11" y="104148"/>
                  <a:pt x="2307" y="108085"/>
                </a:cubicBezTo>
                <a:cubicBezTo>
                  <a:pt x="4604" y="112022"/>
                  <a:pt x="8834" y="114426"/>
                  <a:pt x="13391" y="114385"/>
                </a:cubicBezTo>
                <a:lnTo>
                  <a:pt x="114989" y="114385"/>
                </a:lnTo>
                <a:cubicBezTo>
                  <a:pt x="119524" y="114381"/>
                  <a:pt x="123712" y="111958"/>
                  <a:pt x="125977" y="108030"/>
                </a:cubicBezTo>
                <a:cubicBezTo>
                  <a:pt x="128243" y="104101"/>
                  <a:pt x="128241" y="99263"/>
                  <a:pt x="125974" y="95336"/>
                </a:cubicBez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>
            <a:off x="3299735" y="2690745"/>
            <a:ext cx="9525" cy="25399"/>
          </a:xfrm>
          <a:custGeom>
            <a:avLst/>
            <a:gdLst/>
            <a:ahLst/>
            <a:cxnLst/>
            <a:rect l="l" t="t" r="r" b="b"/>
            <a:pathLst>
              <a:path w="9525" h="25399">
                <a:moveTo>
                  <a:pt x="0" y="0"/>
                </a:moveTo>
                <a:lnTo>
                  <a:pt x="0" y="25399"/>
                </a:ln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3299735" y="2741544"/>
            <a:ext cx="63" cy="9525"/>
          </a:xfrm>
          <a:custGeom>
            <a:avLst/>
            <a:gdLst/>
            <a:ahLst/>
            <a:cxnLst/>
            <a:rect l="l" t="t" r="r" b="b"/>
            <a:pathLst>
              <a:path w="63" h="9525">
                <a:moveTo>
                  <a:pt x="0" y="0"/>
                </a:moveTo>
                <a:lnTo>
                  <a:pt x="63" y="0"/>
                </a:ln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3433081" y="2614547"/>
            <a:ext cx="626789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26" kern="0" dirty="0">
                <a:solidFill>
                  <a:srgbClr val="F5A62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本月重点</a:t>
            </a:r>
            <a:endParaRPr lang="en-US" sz="1050" dirty="0"/>
          </a:p>
        </p:txBody>
      </p:sp>
      <p:sp>
        <p:nvSpPr>
          <p:cNvPr id="14" name="Text 9"/>
          <p:cNvSpPr/>
          <p:nvPr/>
        </p:nvSpPr>
        <p:spPr>
          <a:xfrm>
            <a:off x="1142971" y="3052686"/>
            <a:ext cx="6713022" cy="71435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竞争格局变化</a:t>
            </a:r>
            <a:endParaRPr lang="en-US" sz="4500" dirty="0"/>
          </a:p>
        </p:txBody>
      </p:sp>
      <p:sp>
        <p:nvSpPr>
          <p:cNvPr id="15" name="Shape 10"/>
          <p:cNvSpPr/>
          <p:nvPr/>
        </p:nvSpPr>
        <p:spPr>
          <a:xfrm>
            <a:off x="1160984" y="4062179"/>
            <a:ext cx="192364" cy="171640"/>
          </a:xfrm>
          <a:custGeom>
            <a:avLst/>
            <a:gdLst/>
            <a:ahLst/>
            <a:cxnLst/>
            <a:rect l="l" t="t" r="r" b="b"/>
            <a:pathLst>
              <a:path w="192364" h="171640">
                <a:moveTo>
                  <a:pt x="188961" y="143004"/>
                </a:moveTo>
                <a:lnTo>
                  <a:pt x="112763" y="9657"/>
                </a:lnTo>
                <a:cubicBezTo>
                  <a:pt x="109380" y="3689"/>
                  <a:pt x="103050" y="0"/>
                  <a:pt x="96190" y="0"/>
                </a:cubicBezTo>
                <a:cubicBezTo>
                  <a:pt x="89329" y="0"/>
                  <a:pt x="82999" y="3689"/>
                  <a:pt x="79617" y="9657"/>
                </a:cubicBezTo>
                <a:lnTo>
                  <a:pt x="3419" y="143004"/>
                </a:lnTo>
                <a:cubicBezTo>
                  <a:pt x="0" y="148924"/>
                  <a:pt x="16" y="156223"/>
                  <a:pt x="3461" y="162128"/>
                </a:cubicBezTo>
                <a:cubicBezTo>
                  <a:pt x="6906" y="168033"/>
                  <a:pt x="13251" y="171640"/>
                  <a:pt x="20087" y="171578"/>
                </a:cubicBezTo>
                <a:lnTo>
                  <a:pt x="172483" y="171578"/>
                </a:lnTo>
                <a:cubicBezTo>
                  <a:pt x="179285" y="171571"/>
                  <a:pt x="185568" y="167938"/>
                  <a:pt x="188966" y="162045"/>
                </a:cubicBezTo>
                <a:cubicBezTo>
                  <a:pt x="192364" y="156152"/>
                  <a:pt x="192362" y="148895"/>
                  <a:pt x="188961" y="143004"/>
                </a:cubicBezTo>
              </a:path>
            </a:pathLst>
          </a:custGeom>
          <a:ln w="19050">
            <a:solidFill>
              <a:srgbClr val="F5A623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1257269" y="4119460"/>
            <a:ext cx="9525" cy="38099"/>
          </a:xfrm>
          <a:custGeom>
            <a:avLst/>
            <a:gdLst/>
            <a:ahLst/>
            <a:cxnLst/>
            <a:rect l="l" t="t" r="r" b="b"/>
            <a:pathLst>
              <a:path w="9525" h="38099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9050">
            <a:solidFill>
              <a:srgbClr val="F5A623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1257269" y="4195658"/>
            <a:ext cx="95" cy="9525"/>
          </a:xfrm>
          <a:custGeom>
            <a:avLst/>
            <a:gdLst/>
            <a:ahLst/>
            <a:cxnLst/>
            <a:rect l="l" t="t" r="r" b="b"/>
            <a:pathLst>
              <a:path w="95" h="9525">
                <a:moveTo>
                  <a:pt x="0" y="0"/>
                </a:moveTo>
                <a:lnTo>
                  <a:pt x="95" y="0"/>
                </a:lnTo>
              </a:path>
            </a:pathLst>
          </a:custGeom>
          <a:ln w="19050">
            <a:solidFill>
              <a:srgbClr val="F5A623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1466813" y="3995638"/>
            <a:ext cx="6183446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本月最需引起重视 · 运营商低价切入 + 整机厂商获资本加持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815509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685872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03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415469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501192" y="428614"/>
            <a:ext cx="880088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竞争格局变化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5314817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运营商开始以低价切入县级试点，须警惕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210645" y="380990"/>
            <a:ext cx="451474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490625"/>
            <a:ext cx="6305392" cy="1266793"/>
          </a:xfrm>
          <a:prstGeom prst="roundRect">
            <a:avLst>
              <a:gd name="adj" fmla="val 9023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4000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824615" y="1752446"/>
            <a:ext cx="160303" cy="143033"/>
          </a:xfrm>
          <a:custGeom>
            <a:avLst/>
            <a:gdLst/>
            <a:ahLst/>
            <a:cxnLst/>
            <a:rect l="l" t="t" r="r" b="b"/>
            <a:pathLst>
              <a:path w="160303" h="143033">
                <a:moveTo>
                  <a:pt x="157467" y="119170"/>
                </a:moveTo>
                <a:lnTo>
                  <a:pt x="93969" y="8048"/>
                </a:lnTo>
                <a:cubicBezTo>
                  <a:pt x="91150" y="3074"/>
                  <a:pt x="85875" y="0"/>
                  <a:pt x="80158" y="0"/>
                </a:cubicBezTo>
                <a:cubicBezTo>
                  <a:pt x="74441" y="0"/>
                  <a:pt x="69166" y="3074"/>
                  <a:pt x="66347" y="8048"/>
                </a:cubicBezTo>
                <a:lnTo>
                  <a:pt x="2849" y="119170"/>
                </a:lnTo>
                <a:cubicBezTo>
                  <a:pt x="0" y="124104"/>
                  <a:pt x="13" y="130185"/>
                  <a:pt x="2884" y="135107"/>
                </a:cubicBezTo>
                <a:cubicBezTo>
                  <a:pt x="5755" y="140028"/>
                  <a:pt x="11042" y="143033"/>
                  <a:pt x="16739" y="142982"/>
                </a:cubicBezTo>
                <a:lnTo>
                  <a:pt x="143736" y="142982"/>
                </a:lnTo>
                <a:cubicBezTo>
                  <a:pt x="149404" y="142976"/>
                  <a:pt x="154640" y="139948"/>
                  <a:pt x="157471" y="135037"/>
                </a:cubicBezTo>
                <a:cubicBezTo>
                  <a:pt x="160303" y="130127"/>
                  <a:pt x="160302" y="124079"/>
                  <a:pt x="157467" y="119170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904852" y="1800180"/>
            <a:ext cx="9525" cy="31749"/>
          </a:xfrm>
          <a:custGeom>
            <a:avLst/>
            <a:gdLst/>
            <a:ahLst/>
            <a:cxnLst/>
            <a:rect l="l" t="t" r="r" b="b"/>
            <a:pathLst>
              <a:path w="9525" h="31749">
                <a:moveTo>
                  <a:pt x="0" y="0"/>
                </a:moveTo>
                <a:lnTo>
                  <a:pt x="0" y="31749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904852" y="1863678"/>
            <a:ext cx="79" cy="9525"/>
          </a:xfrm>
          <a:custGeom>
            <a:avLst/>
            <a:gdLst/>
            <a:ahLst/>
            <a:cxnLst/>
            <a:rect l="l" t="t" r="r" b="b"/>
            <a:pathLst>
              <a:path w="79" h="9525">
                <a:moveTo>
                  <a:pt x="0" y="0"/>
                </a:moveTo>
                <a:lnTo>
                  <a:pt x="7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1076298" y="1690645"/>
            <a:ext cx="445759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5A623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事件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809605" y="2014487"/>
            <a:ext cx="5996790" cy="561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六安市"一网统飞"试点被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中国电信安徽分公司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以 </a:t>
            </a:r>
            <a:pPr algn="l" indent="0" marL="0">
              <a:lnSpc>
                <a:spcPct val="162500"/>
              </a:lnSpc>
              <a:buNone/>
            </a:pPr>
            <a:r>
              <a:rPr lang="en-US" sz="13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91.998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万元中标（开发区约 </a:t>
            </a:r>
            <a:pPr algn="l" indent="0" marL="0">
              <a:lnSpc>
                <a:spcPct val="162500"/>
              </a:lnSpc>
              <a:buNone/>
            </a:pPr>
            <a:r>
              <a:rPr lang="en-US" sz="120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平方公里政务低空巡检， </a:t>
            </a:r>
            <a:pPr algn="l" indent="0" marL="0">
              <a:lnSpc>
                <a:spcPct val="162500"/>
              </a:lnSpc>
              <a:buNone/>
            </a:pPr>
            <a:r>
              <a:rPr lang="en-US" sz="120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日历天）。 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609585" y="2909815"/>
            <a:ext cx="6305392" cy="2900290"/>
          </a:xfrm>
          <a:prstGeom prst="roundRect">
            <a:avLst>
              <a:gd name="adj" fmla="val 3941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941840" y="3280169"/>
            <a:ext cx="34448" cy="34448"/>
          </a:xfrm>
          <a:custGeom>
            <a:avLst/>
            <a:gdLst/>
            <a:ahLst/>
            <a:cxnLst/>
            <a:rect l="l" t="t" r="r" b="b"/>
            <a:pathLst>
              <a:path w="34448" h="34448">
                <a:moveTo>
                  <a:pt x="34448" y="34448"/>
                </a:moveTo>
                <a:lnTo>
                  <a:pt x="0" y="0"/>
                </a:lnTo>
              </a:path>
            </a:pathLst>
          </a:custGeom>
          <a:ln w="15875">
            <a:solidFill>
              <a:srgbClr val="1876D2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833417" y="3171746"/>
            <a:ext cx="126997" cy="126997"/>
          </a:xfrm>
          <a:prstGeom prst="ellipse">
            <a:avLst/>
          </a:prstGeom>
          <a:ln w="15875">
            <a:solidFill>
              <a:srgbClr val="1876D2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1076298" y="3109835"/>
            <a:ext cx="960096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为什么重要</a:t>
            </a:r>
            <a:endParaRPr lang="en-US" sz="1350" dirty="0"/>
          </a:p>
        </p:txBody>
      </p:sp>
      <p:sp>
        <p:nvSpPr>
          <p:cNvPr id="23" name="Shape 17"/>
          <p:cNvSpPr/>
          <p:nvPr/>
        </p:nvSpPr>
        <p:spPr>
          <a:xfrm>
            <a:off x="809605" y="4078979"/>
            <a:ext cx="228594" cy="228594"/>
          </a:xfrm>
          <a:prstGeom prst="ellipse">
            <a:avLst/>
          </a:prstGeom>
          <a:solidFill>
            <a:srgbClr val="F5A623">
              <a:alpha val="20000"/>
            </a:srgbClr>
          </a:solidFill>
          <a:ln/>
        </p:spPr>
      </p:sp>
      <p:sp>
        <p:nvSpPr>
          <p:cNvPr id="24" name="Text 18"/>
          <p:cNvSpPr/>
          <p:nvPr/>
        </p:nvSpPr>
        <p:spPr>
          <a:xfrm>
            <a:off x="769601" y="4078979"/>
            <a:ext cx="30860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50" dirty="0"/>
          </a:p>
        </p:txBody>
      </p:sp>
      <p:sp>
        <p:nvSpPr>
          <p:cNvPr id="25" name="Text 19"/>
          <p:cNvSpPr/>
          <p:nvPr/>
        </p:nvSpPr>
        <p:spPr>
          <a:xfrm>
            <a:off x="1152496" y="4059930"/>
            <a:ext cx="3284316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"一网统飞"概念被竞争者沿用，说明</a:t>
            </a:r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壁垒消失</a:t>
            </a:r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200" dirty="0"/>
          </a:p>
        </p:txBody>
      </p:sp>
      <p:sp>
        <p:nvSpPr>
          <p:cNvPr id="26" name="Shape 20"/>
          <p:cNvSpPr/>
          <p:nvPr/>
        </p:nvSpPr>
        <p:spPr>
          <a:xfrm>
            <a:off x="809605" y="4459970"/>
            <a:ext cx="228594" cy="228594"/>
          </a:xfrm>
          <a:prstGeom prst="ellipse">
            <a:avLst/>
          </a:prstGeom>
          <a:solidFill>
            <a:srgbClr val="F5A623">
              <a:alpha val="20000"/>
            </a:srgbClr>
          </a:solidFill>
          <a:ln/>
        </p:spPr>
      </p:sp>
      <p:sp>
        <p:nvSpPr>
          <p:cNvPr id="27" name="Text 21"/>
          <p:cNvSpPr/>
          <p:nvPr/>
        </p:nvSpPr>
        <p:spPr>
          <a:xfrm>
            <a:off x="769601" y="4459970"/>
            <a:ext cx="30860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  <p:sp>
        <p:nvSpPr>
          <p:cNvPr id="28" name="Text 22"/>
          <p:cNvSpPr/>
          <p:nvPr/>
        </p:nvSpPr>
        <p:spPr>
          <a:xfrm>
            <a:off x="1152496" y="4440920"/>
            <a:ext cx="3901342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运营商有</a:t>
            </a:r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属地渠道与网络资源</a:t>
            </a:r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优势，易形成先入者优势。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809605" y="4840960"/>
            <a:ext cx="228594" cy="228594"/>
          </a:xfrm>
          <a:prstGeom prst="ellipse">
            <a:avLst/>
          </a:prstGeom>
          <a:solidFill>
            <a:srgbClr val="F5A623">
              <a:alpha val="20000"/>
            </a:srgbClr>
          </a:solidFill>
          <a:ln/>
        </p:spPr>
      </p:sp>
      <p:sp>
        <p:nvSpPr>
          <p:cNvPr id="30" name="Text 24"/>
          <p:cNvSpPr/>
          <p:nvPr/>
        </p:nvSpPr>
        <p:spPr>
          <a:xfrm>
            <a:off x="769601" y="4840960"/>
            <a:ext cx="30860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  <p:sp>
        <p:nvSpPr>
          <p:cNvPr id="31" name="Text 25"/>
          <p:cNvSpPr/>
          <p:nvPr/>
        </p:nvSpPr>
        <p:spPr>
          <a:xfrm>
            <a:off x="1152496" y="4821911"/>
            <a:ext cx="5215462" cy="2571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安徽属华东重点区域（华东占公司营收 </a:t>
            </a:r>
            <a:pPr algn="l" indent="0" marL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30.95%</a:t>
            </a:r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），需警惕</a:t>
            </a:r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从县级向上包围</a:t>
            </a:r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200" dirty="0"/>
          </a:p>
        </p:txBody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571" y="1490625"/>
            <a:ext cx="4438539" cy="4319480"/>
          </a:xfrm>
          <a:prstGeom prst="rect">
            <a:avLst/>
          </a:prstGeom>
        </p:spPr>
      </p:pic>
      <p:sp>
        <p:nvSpPr>
          <p:cNvPr id="33" name="Shape 26"/>
          <p:cNvSpPr/>
          <p:nvPr/>
        </p:nvSpPr>
        <p:spPr>
          <a:xfrm>
            <a:off x="7375341" y="1743873"/>
            <a:ext cx="126997" cy="159681"/>
          </a:xfrm>
          <a:custGeom>
            <a:avLst/>
            <a:gdLst/>
            <a:ahLst/>
            <a:cxnLst/>
            <a:rect l="l" t="t" r="r" b="b"/>
            <a:pathLst>
              <a:path w="126997" h="159681">
                <a:moveTo>
                  <a:pt x="126997" y="88056"/>
                </a:moveTo>
                <a:cubicBezTo>
                  <a:pt x="126997" y="127742"/>
                  <a:pt x="99216" y="147586"/>
                  <a:pt x="66197" y="159095"/>
                </a:cubicBezTo>
                <a:cubicBezTo>
                  <a:pt x="64468" y="159681"/>
                  <a:pt x="62590" y="159653"/>
                  <a:pt x="60879" y="159015"/>
                </a:cubicBezTo>
                <a:cubicBezTo>
                  <a:pt x="27781" y="147586"/>
                  <a:pt x="0" y="127742"/>
                  <a:pt x="0" y="88056"/>
                </a:cubicBezTo>
                <a:lnTo>
                  <a:pt x="0" y="32495"/>
                </a:lnTo>
                <a:cubicBezTo>
                  <a:pt x="0" y="28111"/>
                  <a:pt x="3554" y="24557"/>
                  <a:pt x="7937" y="24557"/>
                </a:cubicBezTo>
                <a:cubicBezTo>
                  <a:pt x="23812" y="24557"/>
                  <a:pt x="43655" y="15033"/>
                  <a:pt x="57466" y="2968"/>
                </a:cubicBezTo>
                <a:cubicBezTo>
                  <a:pt x="60940" y="0"/>
                  <a:pt x="66057" y="0"/>
                  <a:pt x="69531" y="2968"/>
                </a:cubicBezTo>
                <a:cubicBezTo>
                  <a:pt x="83421" y="15112"/>
                  <a:pt x="103185" y="24557"/>
                  <a:pt x="119060" y="24557"/>
                </a:cubicBezTo>
                <a:cubicBezTo>
                  <a:pt x="123443" y="24557"/>
                  <a:pt x="126997" y="28111"/>
                  <a:pt x="126997" y="32495"/>
                </a:cubicBezTo>
                <a:close/>
              </a:path>
            </a:pathLst>
          </a:custGeom>
          <a:ln w="15875">
            <a:solidFill>
              <a:srgbClr val="2DD4BF"/>
            </a:solidFill>
            <a:prstDash val="solid"/>
          </a:ln>
        </p:spPr>
      </p:sp>
      <p:sp>
        <p:nvSpPr>
          <p:cNvPr id="34" name="Shape 27"/>
          <p:cNvSpPr/>
          <p:nvPr/>
        </p:nvSpPr>
        <p:spPr>
          <a:xfrm>
            <a:off x="7415027" y="1808117"/>
            <a:ext cx="47624" cy="31749"/>
          </a:xfrm>
          <a:custGeom>
            <a:avLst/>
            <a:gdLst/>
            <a:ahLst/>
            <a:cxnLst/>
            <a:rect l="l" t="t" r="r" b="b"/>
            <a:pathLst>
              <a:path w="47624" h="31749">
                <a:moveTo>
                  <a:pt x="0" y="15875"/>
                </a:moveTo>
                <a:lnTo>
                  <a:pt x="15875" y="31749"/>
                </a:lnTo>
                <a:lnTo>
                  <a:pt x="47624" y="0"/>
                </a:lnTo>
              </a:path>
            </a:pathLst>
          </a:custGeom>
          <a:ln w="15875">
            <a:solidFill>
              <a:srgbClr val="2DD4BF"/>
            </a:solidFill>
            <a:prstDash val="solid"/>
          </a:ln>
        </p:spPr>
      </p:sp>
      <p:sp>
        <p:nvSpPr>
          <p:cNvPr id="35" name="Text 28"/>
          <p:cNvSpPr/>
          <p:nvPr/>
        </p:nvSpPr>
        <p:spPr>
          <a:xfrm>
            <a:off x="7610285" y="1690645"/>
            <a:ext cx="788650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2DD4B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建议应对</a:t>
            </a:r>
            <a:endParaRPr lang="en-US" sz="1350" dirty="0"/>
          </a:p>
        </p:txBody>
      </p:sp>
      <p:sp>
        <p:nvSpPr>
          <p:cNvPr id="36" name="Shape 29"/>
          <p:cNvSpPr/>
          <p:nvPr/>
        </p:nvSpPr>
        <p:spPr>
          <a:xfrm>
            <a:off x="7343591" y="2690745"/>
            <a:ext cx="4038499" cy="1092966"/>
          </a:xfrm>
          <a:prstGeom prst="roundRect">
            <a:avLst>
              <a:gd name="adj" fmla="val 6972"/>
            </a:avLst>
          </a:prstGeom>
          <a:solidFill>
            <a:srgbClr val="2DD4BF">
              <a:alpha val="5000"/>
            </a:srgbClr>
          </a:solidFill>
          <a:ln w="9525">
            <a:solidFill>
              <a:srgbClr val="2DD4BF">
                <a:alpha val="30000"/>
              </a:srgbClr>
            </a:solidFill>
            <a:prstDash val="solid"/>
          </a:ln>
        </p:spPr>
      </p:sp>
      <p:sp>
        <p:nvSpPr>
          <p:cNvPr id="37" name="Shape 30"/>
          <p:cNvSpPr/>
          <p:nvPr/>
        </p:nvSpPr>
        <p:spPr>
          <a:xfrm>
            <a:off x="7505512" y="2852666"/>
            <a:ext cx="228594" cy="228594"/>
          </a:xfrm>
          <a:prstGeom prst="ellipse">
            <a:avLst/>
          </a:prstGeom>
          <a:solidFill>
            <a:srgbClr val="2DD4BF">
              <a:alpha val="20000"/>
            </a:srgbClr>
          </a:solidFill>
          <a:ln/>
        </p:spPr>
      </p:sp>
      <p:sp>
        <p:nvSpPr>
          <p:cNvPr id="38" name="Text 31"/>
          <p:cNvSpPr/>
          <p:nvPr/>
        </p:nvSpPr>
        <p:spPr>
          <a:xfrm>
            <a:off x="7465508" y="2852666"/>
            <a:ext cx="30860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50" dirty="0"/>
          </a:p>
        </p:txBody>
      </p:sp>
      <p:sp>
        <p:nvSpPr>
          <p:cNvPr id="39" name="Text 32"/>
          <p:cNvSpPr/>
          <p:nvPr/>
        </p:nvSpPr>
        <p:spPr>
          <a:xfrm>
            <a:off x="7810305" y="2852666"/>
            <a:ext cx="1158211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轻量化产品守面</a:t>
            </a:r>
            <a:endParaRPr lang="en-US" sz="1200" dirty="0"/>
          </a:p>
        </p:txBody>
      </p:sp>
      <p:sp>
        <p:nvSpPr>
          <p:cNvPr id="40" name="Text 33"/>
          <p:cNvSpPr/>
          <p:nvPr/>
        </p:nvSpPr>
        <p:spPr>
          <a:xfrm>
            <a:off x="7505512" y="3139600"/>
            <a:ext cx="3800380" cy="500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125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评估县级市场轻量化产品版本与报价策略，用</a:t>
            </a:r>
            <a:pPr algn="l" indent="0" marL="0">
              <a:lnSpc>
                <a:spcPct val="162500"/>
              </a:lnSpc>
              <a:buNone/>
            </a:pPr>
            <a:r>
              <a:rPr lang="en-US" sz="1125" dirty="0">
                <a:solidFill>
                  <a:srgbClr val="2DD4B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标准化</a:t>
            </a:r>
            <a:pPr algn="l" indent="0" marL="0">
              <a:lnSpc>
                <a:spcPct val="162500"/>
              </a:lnSpc>
              <a:buNone/>
            </a:pPr>
            <a:r>
              <a:rPr lang="en-US" sz="1125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降低交付成本。</a:t>
            </a:r>
            <a:endParaRPr lang="en-US" sz="1125" dirty="0"/>
          </a:p>
        </p:txBody>
      </p:sp>
      <p:sp>
        <p:nvSpPr>
          <p:cNvPr id="41" name="Shape 34"/>
          <p:cNvSpPr/>
          <p:nvPr/>
        </p:nvSpPr>
        <p:spPr>
          <a:xfrm>
            <a:off x="7343591" y="3936108"/>
            <a:ext cx="4038499" cy="1092966"/>
          </a:xfrm>
          <a:prstGeom prst="roundRect">
            <a:avLst>
              <a:gd name="adj" fmla="val 6972"/>
            </a:avLst>
          </a:prstGeom>
          <a:solidFill>
            <a:srgbClr val="2DD4BF">
              <a:alpha val="5000"/>
            </a:srgbClr>
          </a:solidFill>
          <a:ln w="9525">
            <a:solidFill>
              <a:srgbClr val="2DD4BF">
                <a:alpha val="30000"/>
              </a:srgbClr>
            </a:solidFill>
            <a:prstDash val="solid"/>
          </a:ln>
        </p:spPr>
      </p:sp>
      <p:sp>
        <p:nvSpPr>
          <p:cNvPr id="42" name="Shape 35"/>
          <p:cNvSpPr/>
          <p:nvPr/>
        </p:nvSpPr>
        <p:spPr>
          <a:xfrm>
            <a:off x="7505512" y="4098029"/>
            <a:ext cx="228594" cy="228594"/>
          </a:xfrm>
          <a:prstGeom prst="ellipse">
            <a:avLst/>
          </a:prstGeom>
          <a:solidFill>
            <a:srgbClr val="2DD4BF">
              <a:alpha val="20000"/>
            </a:srgbClr>
          </a:solidFill>
          <a:ln/>
        </p:spPr>
      </p:sp>
      <p:sp>
        <p:nvSpPr>
          <p:cNvPr id="43" name="Text 36"/>
          <p:cNvSpPr/>
          <p:nvPr/>
        </p:nvSpPr>
        <p:spPr>
          <a:xfrm>
            <a:off x="7465508" y="4098029"/>
            <a:ext cx="30860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  <p:sp>
        <p:nvSpPr>
          <p:cNvPr id="44" name="Text 37"/>
          <p:cNvSpPr/>
          <p:nvPr/>
        </p:nvSpPr>
        <p:spPr>
          <a:xfrm>
            <a:off x="7810305" y="4098029"/>
            <a:ext cx="1158211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差异化叙事立势</a:t>
            </a:r>
            <a:endParaRPr lang="en-US" sz="1200" dirty="0"/>
          </a:p>
        </p:txBody>
      </p:sp>
      <p:sp>
        <p:nvSpPr>
          <p:cNvPr id="45" name="Text 38"/>
          <p:cNvSpPr/>
          <p:nvPr/>
        </p:nvSpPr>
        <p:spPr>
          <a:xfrm>
            <a:off x="7505512" y="4384962"/>
            <a:ext cx="3800380" cy="500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125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强化差异化叙事，把竞争焦点引向</a:t>
            </a:r>
            <a:pPr algn="l" indent="0" marL="0">
              <a:lnSpc>
                <a:spcPct val="162500"/>
              </a:lnSpc>
              <a:buNone/>
            </a:pPr>
            <a:r>
              <a:rPr lang="en-US" sz="1125" dirty="0">
                <a:solidFill>
                  <a:srgbClr val="2DD4B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"平台深度"</a:t>
            </a:r>
            <a:pPr algn="l" indent="0" marL="0">
              <a:lnSpc>
                <a:spcPct val="162500"/>
              </a:lnSpc>
              <a:buNone/>
            </a:pPr>
            <a:r>
              <a:rPr lang="en-US" sz="1125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而非</a:t>
            </a:r>
            <a:pPr algn="l" indent="0" marL="0">
              <a:lnSpc>
                <a:spcPct val="162500"/>
              </a:lnSpc>
              <a:buNone/>
            </a:pPr>
            <a:r>
              <a:rPr lang="en-US" sz="1125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"接入能力"</a:t>
            </a:r>
            <a:pPr algn="l" indent="0" marL="0">
              <a:lnSpc>
                <a:spcPct val="162500"/>
              </a:lnSpc>
              <a:buNone/>
            </a:pPr>
            <a:r>
              <a:rPr lang="en-US" sz="1125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125" dirty="0"/>
          </a:p>
        </p:txBody>
      </p:sp>
      <p:sp>
        <p:nvSpPr>
          <p:cNvPr id="46" name="Shape 39"/>
          <p:cNvSpPr/>
          <p:nvPr/>
        </p:nvSpPr>
        <p:spPr>
          <a:xfrm>
            <a:off x="609585" y="6000600"/>
            <a:ext cx="10972526" cy="476238"/>
          </a:xfrm>
          <a:prstGeom prst="roundRect">
            <a:avLst>
              <a:gd name="adj" fmla="val 16000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30000"/>
              </a:srgbClr>
            </a:solidFill>
            <a:prstDash val="solid"/>
          </a:ln>
        </p:spPr>
      </p:sp>
      <p:sp>
        <p:nvSpPr>
          <p:cNvPr id="47" name="Shape 40"/>
          <p:cNvSpPr/>
          <p:nvPr/>
        </p:nvSpPr>
        <p:spPr>
          <a:xfrm>
            <a:off x="857229" y="6159346"/>
            <a:ext cx="95248" cy="95248"/>
          </a:xfrm>
          <a:custGeom>
            <a:avLst/>
            <a:gdLst/>
            <a:ahLst/>
            <a:cxnLst/>
            <a:rect l="l" t="t" r="r" b="b"/>
            <a:pathLst>
              <a:path w="95248" h="95248">
                <a:moveTo>
                  <a:pt x="71436" y="95248"/>
                </a:moveTo>
                <a:cubicBezTo>
                  <a:pt x="73023" y="87310"/>
                  <a:pt x="76992" y="81754"/>
                  <a:pt x="83342" y="75404"/>
                </a:cubicBezTo>
                <a:cubicBezTo>
                  <a:pt x="91279" y="68261"/>
                  <a:pt x="95248" y="57942"/>
                  <a:pt x="95248" y="47624"/>
                </a:cubicBezTo>
                <a:cubicBezTo>
                  <a:pt x="95248" y="21322"/>
                  <a:pt x="73926" y="0"/>
                  <a:pt x="47624" y="0"/>
                </a:cubicBezTo>
                <a:cubicBezTo>
                  <a:pt x="21322" y="0"/>
                  <a:pt x="0" y="21322"/>
                  <a:pt x="0" y="47624"/>
                </a:cubicBezTo>
                <a:cubicBezTo>
                  <a:pt x="0" y="55561"/>
                  <a:pt x="1587" y="65086"/>
                  <a:pt x="11906" y="75404"/>
                </a:cubicBezTo>
                <a:cubicBezTo>
                  <a:pt x="17462" y="80960"/>
                  <a:pt x="22224" y="87310"/>
                  <a:pt x="23812" y="95248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48" name="Shape 41"/>
          <p:cNvSpPr/>
          <p:nvPr/>
        </p:nvSpPr>
        <p:spPr>
          <a:xfrm>
            <a:off x="881040" y="6286343"/>
            <a:ext cx="47624" cy="9525"/>
          </a:xfrm>
          <a:custGeom>
            <a:avLst/>
            <a:gdLst/>
            <a:ahLst/>
            <a:cxnLst/>
            <a:rect l="l" t="t" r="r" b="b"/>
            <a:pathLst>
              <a:path w="47624" h="9525">
                <a:moveTo>
                  <a:pt x="0" y="0"/>
                </a:moveTo>
                <a:lnTo>
                  <a:pt x="47624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49" name="Shape 42"/>
          <p:cNvSpPr/>
          <p:nvPr/>
        </p:nvSpPr>
        <p:spPr>
          <a:xfrm>
            <a:off x="888978" y="6318092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0" y="0"/>
                </a:moveTo>
                <a:lnTo>
                  <a:pt x="3174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50" name="Text 43"/>
          <p:cNvSpPr/>
          <p:nvPr/>
        </p:nvSpPr>
        <p:spPr>
          <a:xfrm>
            <a:off x="1114397" y="6124422"/>
            <a:ext cx="6103497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应对总方针 —— 不在低金额项目上用重方案硬拼，以轻量化产品守面、以平台深度立势。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815509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685872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03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415469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501192" y="428614"/>
            <a:ext cx="880088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竞争格局变化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5600560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整机厂商获国际资本加持，宜互补而非竞争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184154" y="380990"/>
            <a:ext cx="477964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528724"/>
            <a:ext cx="5371966" cy="4014687"/>
          </a:xfrm>
          <a:prstGeom prst="roundRect">
            <a:avLst>
              <a:gd name="adj" fmla="val 2847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847704" y="1766843"/>
            <a:ext cx="380990" cy="380990"/>
          </a:xfrm>
          <a:prstGeom prst="roundRect">
            <a:avLst>
              <a:gd name="adj" fmla="val 20000"/>
            </a:avLst>
          </a:prstGeom>
          <a:solidFill>
            <a:srgbClr val="1876D2">
              <a:alpha val="20000"/>
            </a:srgbClr>
          </a:solidFill>
          <a:ln/>
        </p:spPr>
      </p:sp>
      <p:sp>
        <p:nvSpPr>
          <p:cNvPr id="15" name="Shape 9"/>
          <p:cNvSpPr/>
          <p:nvPr/>
        </p:nvSpPr>
        <p:spPr>
          <a:xfrm>
            <a:off x="1069948" y="1917652"/>
            <a:ext cx="47624" cy="47624"/>
          </a:xfrm>
          <a:custGeom>
            <a:avLst/>
            <a:gdLst/>
            <a:ahLst/>
            <a:cxnLst/>
            <a:rect l="l" t="t" r="r" b="b"/>
            <a:pathLst>
              <a:path w="47624" h="47624">
                <a:moveTo>
                  <a:pt x="0" y="0"/>
                </a:moveTo>
                <a:lnTo>
                  <a:pt x="47624" y="0"/>
                </a:lnTo>
                <a:lnTo>
                  <a:pt x="47624" y="47624"/>
                </a:lnTo>
              </a:path>
            </a:pathLst>
          </a:custGeom>
          <a:ln w="15875">
            <a:solidFill>
              <a:srgbClr val="1876D2"/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958826" y="1917652"/>
            <a:ext cx="158746" cy="79373"/>
          </a:xfrm>
          <a:custGeom>
            <a:avLst/>
            <a:gdLst/>
            <a:ahLst/>
            <a:cxnLst/>
            <a:rect l="l" t="t" r="r" b="b"/>
            <a:pathLst>
              <a:path w="158746" h="79373">
                <a:moveTo>
                  <a:pt x="158746" y="0"/>
                </a:moveTo>
                <a:lnTo>
                  <a:pt x="91279" y="67467"/>
                </a:lnTo>
                <a:lnTo>
                  <a:pt x="51592" y="27781"/>
                </a:lnTo>
                <a:lnTo>
                  <a:pt x="0" y="79373"/>
                </a:lnTo>
              </a:path>
            </a:pathLst>
          </a:custGeom>
          <a:ln w="15875">
            <a:solidFill>
              <a:srgbClr val="1876D2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1342991" y="1826373"/>
            <a:ext cx="876278" cy="2619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资本动向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847704" y="2281180"/>
            <a:ext cx="4987165" cy="2576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资管机构富达（Fidelity）向美国 SEC 披露，截至 6 月 30 日持有亿航智能约 449 万股，占流通股 </a:t>
            </a:r>
            <a:pPr algn="l" indent="0" marL="0">
              <a:lnSpc>
                <a:spcPct val="162500"/>
              </a:lnSpc>
              <a:buNone/>
            </a:pPr>
            <a:r>
              <a:rPr lang="en-US" sz="22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7.4%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，成第一大外部股东（较一季度末 168 万股大幅增持）。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847704" y="4990975"/>
            <a:ext cx="4895728" cy="314317"/>
          </a:xfrm>
          <a:prstGeom prst="rect">
            <a:avLst/>
          </a:prstGeom>
          <a:ln/>
        </p:spPr>
      </p:sp>
      <p:sp>
        <p:nvSpPr>
          <p:cNvPr id="20" name="Shape 14"/>
          <p:cNvSpPr/>
          <p:nvPr/>
        </p:nvSpPr>
        <p:spPr>
          <a:xfrm>
            <a:off x="847704" y="4990975"/>
            <a:ext cx="4895728" cy="0"/>
          </a:xfrm>
          <a:prstGeom prst="line">
            <a:avLst/>
          </a:prstGeom>
          <a:noFill/>
          <a:ln w="9525">
            <a:solidFill>
              <a:srgbClr val="1876D2">
                <a:alpha val="20000"/>
              </a:srgbClr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847704" y="5171946"/>
            <a:ext cx="76198" cy="7619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22" name="Text 16"/>
          <p:cNvSpPr/>
          <p:nvPr/>
        </p:nvSpPr>
        <p:spPr>
          <a:xfrm>
            <a:off x="1000100" y="5114797"/>
            <a:ext cx="1680168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5A62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国际资本加速布局整机厂商</a:t>
            </a:r>
            <a:endParaRPr lang="en-US" sz="1050" dirty="0"/>
          </a:p>
        </p:txBody>
      </p:sp>
      <p:sp>
        <p:nvSpPr>
          <p:cNvPr id="23" name="Shape 17"/>
          <p:cNvSpPr/>
          <p:nvPr/>
        </p:nvSpPr>
        <p:spPr>
          <a:xfrm>
            <a:off x="6210145" y="1528724"/>
            <a:ext cx="5371966" cy="4014687"/>
          </a:xfrm>
          <a:prstGeom prst="roundRect">
            <a:avLst>
              <a:gd name="adj" fmla="val 2847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6448264" y="1766843"/>
            <a:ext cx="380990" cy="380990"/>
          </a:xfrm>
          <a:prstGeom prst="roundRect">
            <a:avLst>
              <a:gd name="adj" fmla="val 20000"/>
            </a:avLst>
          </a:prstGeom>
          <a:solidFill>
            <a:srgbClr val="1876D2">
              <a:alpha val="20000"/>
            </a:srgbClr>
          </a:solidFill>
          <a:ln/>
        </p:spPr>
      </p:sp>
      <p:sp>
        <p:nvSpPr>
          <p:cNvPr id="25" name="Shape 19"/>
          <p:cNvSpPr/>
          <p:nvPr/>
        </p:nvSpPr>
        <p:spPr>
          <a:xfrm>
            <a:off x="6559299" y="1878004"/>
            <a:ext cx="158795" cy="158732"/>
          </a:xfrm>
          <a:custGeom>
            <a:avLst/>
            <a:gdLst/>
            <a:ahLst/>
            <a:cxnLst/>
            <a:rect l="l" t="t" r="r" b="b"/>
            <a:pathLst>
              <a:path w="158795" h="158732">
                <a:moveTo>
                  <a:pt x="14771" y="52507"/>
                </a:moveTo>
                <a:cubicBezTo>
                  <a:pt x="12416" y="41901"/>
                  <a:pt x="15648" y="30827"/>
                  <a:pt x="23339" y="23153"/>
                </a:cubicBezTo>
                <a:cubicBezTo>
                  <a:pt x="31029" y="15478"/>
                  <a:pt x="42110" y="12269"/>
                  <a:pt x="52711" y="14646"/>
                </a:cubicBezTo>
                <a:cubicBezTo>
                  <a:pt x="58546" y="5521"/>
                  <a:pt x="68629" y="0"/>
                  <a:pt x="79460" y="0"/>
                </a:cubicBezTo>
                <a:cubicBezTo>
                  <a:pt x="90291" y="0"/>
                  <a:pt x="100374" y="5521"/>
                  <a:pt x="106209" y="14646"/>
                </a:cubicBezTo>
                <a:cubicBezTo>
                  <a:pt x="116827" y="12259"/>
                  <a:pt x="127927" y="15476"/>
                  <a:pt x="135623" y="23172"/>
                </a:cubicBezTo>
                <a:cubicBezTo>
                  <a:pt x="143318" y="30867"/>
                  <a:pt x="146536" y="41968"/>
                  <a:pt x="144149" y="52586"/>
                </a:cubicBezTo>
                <a:cubicBezTo>
                  <a:pt x="153274" y="58421"/>
                  <a:pt x="158795" y="68504"/>
                  <a:pt x="158795" y="79335"/>
                </a:cubicBezTo>
                <a:cubicBezTo>
                  <a:pt x="158795" y="90166"/>
                  <a:pt x="153274" y="100249"/>
                  <a:pt x="144149" y="106084"/>
                </a:cubicBezTo>
                <a:cubicBezTo>
                  <a:pt x="146526" y="116685"/>
                  <a:pt x="143317" y="127766"/>
                  <a:pt x="135642" y="135456"/>
                </a:cubicBezTo>
                <a:cubicBezTo>
                  <a:pt x="127968" y="143146"/>
                  <a:pt x="116894" y="146379"/>
                  <a:pt x="106288" y="144024"/>
                </a:cubicBezTo>
                <a:cubicBezTo>
                  <a:pt x="100461" y="153185"/>
                  <a:pt x="90356" y="158732"/>
                  <a:pt x="79499" y="158732"/>
                </a:cubicBezTo>
                <a:cubicBezTo>
                  <a:pt x="68643" y="158732"/>
                  <a:pt x="58538" y="153185"/>
                  <a:pt x="52711" y="144024"/>
                </a:cubicBezTo>
                <a:cubicBezTo>
                  <a:pt x="42110" y="146401"/>
                  <a:pt x="31029" y="143192"/>
                  <a:pt x="23339" y="135517"/>
                </a:cubicBezTo>
                <a:cubicBezTo>
                  <a:pt x="15648" y="127843"/>
                  <a:pt x="12416" y="116769"/>
                  <a:pt x="14771" y="106163"/>
                </a:cubicBezTo>
                <a:cubicBezTo>
                  <a:pt x="5574" y="100343"/>
                  <a:pt x="0" y="90218"/>
                  <a:pt x="0" y="79335"/>
                </a:cubicBezTo>
                <a:cubicBezTo>
                  <a:pt x="0" y="68452"/>
                  <a:pt x="5574" y="58327"/>
                  <a:pt x="14771" y="52507"/>
                </a:cubicBezTo>
                <a:close/>
              </a:path>
            </a:pathLst>
          </a:custGeom>
          <a:ln w="15875">
            <a:solidFill>
              <a:srgbClr val="1876D2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6614947" y="1941464"/>
            <a:ext cx="47624" cy="31749"/>
          </a:xfrm>
          <a:custGeom>
            <a:avLst/>
            <a:gdLst/>
            <a:ahLst/>
            <a:cxnLst/>
            <a:rect l="l" t="t" r="r" b="b"/>
            <a:pathLst>
              <a:path w="47624" h="31749">
                <a:moveTo>
                  <a:pt x="0" y="15875"/>
                </a:moveTo>
                <a:lnTo>
                  <a:pt x="15875" y="31749"/>
                </a:lnTo>
                <a:lnTo>
                  <a:pt x="47624" y="0"/>
                </a:lnTo>
              </a:path>
            </a:pathLst>
          </a:custGeom>
          <a:ln w="15875">
            <a:solidFill>
              <a:srgbClr val="1876D2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6943551" y="1826373"/>
            <a:ext cx="876278" cy="2619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资质动向</a:t>
            </a:r>
            <a:endParaRPr lang="en-US" sz="1500" dirty="0"/>
          </a:p>
        </p:txBody>
      </p:sp>
      <p:sp>
        <p:nvSpPr>
          <p:cNvPr id="28" name="Text 22"/>
          <p:cNvSpPr/>
          <p:nvPr/>
        </p:nvSpPr>
        <p:spPr>
          <a:xfrm>
            <a:off x="6448264" y="2281180"/>
            <a:ext cx="4987165" cy="2576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合翼航空（合肥）运营的 EH216-S 为全球唯一"三证齐全"（TC/AC/PC）载人 eVTOL，并获全国首批载人 OC 运营合格证，合肥、广州两点累计安全飞行超 </a:t>
            </a:r>
            <a:pPr algn="l" indent="0" marL="0">
              <a:lnSpc>
                <a:spcPct val="162500"/>
              </a:lnSpc>
              <a:buNone/>
            </a:pPr>
            <a:r>
              <a:rPr lang="en-US" sz="22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3000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架次。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6448264" y="4990975"/>
            <a:ext cx="4895728" cy="314317"/>
          </a:xfrm>
          <a:prstGeom prst="rect">
            <a:avLst/>
          </a:prstGeom>
          <a:ln/>
        </p:spPr>
      </p:sp>
      <p:sp>
        <p:nvSpPr>
          <p:cNvPr id="30" name="Shape 24"/>
          <p:cNvSpPr/>
          <p:nvPr/>
        </p:nvSpPr>
        <p:spPr>
          <a:xfrm>
            <a:off x="6448264" y="4990975"/>
            <a:ext cx="4895728" cy="0"/>
          </a:xfrm>
          <a:prstGeom prst="line">
            <a:avLst/>
          </a:prstGeom>
          <a:noFill/>
          <a:ln w="9525">
            <a:solidFill>
              <a:srgbClr val="1876D2">
                <a:alpha val="20000"/>
              </a:srgbClr>
            </a:solidFill>
            <a:prstDash val="solid"/>
          </a:ln>
        </p:spPr>
      </p:sp>
      <p:sp>
        <p:nvSpPr>
          <p:cNvPr id="31" name="Shape 25"/>
          <p:cNvSpPr/>
          <p:nvPr/>
        </p:nvSpPr>
        <p:spPr>
          <a:xfrm>
            <a:off x="6448264" y="5171946"/>
            <a:ext cx="76198" cy="7619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32" name="Text 26"/>
          <p:cNvSpPr/>
          <p:nvPr/>
        </p:nvSpPr>
        <p:spPr>
          <a:xfrm>
            <a:off x="6600660" y="5114797"/>
            <a:ext cx="154682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5A62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资质与运营壁垒同步抬升</a:t>
            </a:r>
            <a:endParaRPr lang="en-US" sz="1050" dirty="0"/>
          </a:p>
        </p:txBody>
      </p:sp>
      <p:sp>
        <p:nvSpPr>
          <p:cNvPr id="33" name="Shape 27"/>
          <p:cNvSpPr/>
          <p:nvPr/>
        </p:nvSpPr>
        <p:spPr>
          <a:xfrm>
            <a:off x="609585" y="5772006"/>
            <a:ext cx="10972526" cy="704832"/>
          </a:xfrm>
          <a:prstGeom prst="roundRect">
            <a:avLst>
              <a:gd name="adj" fmla="val 10811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30000"/>
              </a:srgbClr>
            </a:solidFill>
            <a:prstDash val="solid"/>
          </a:ln>
        </p:spPr>
      </p:sp>
      <p:sp>
        <p:nvSpPr>
          <p:cNvPr id="34" name="Shape 28"/>
          <p:cNvSpPr/>
          <p:nvPr/>
        </p:nvSpPr>
        <p:spPr>
          <a:xfrm>
            <a:off x="857229" y="6045049"/>
            <a:ext cx="95248" cy="95248"/>
          </a:xfrm>
          <a:custGeom>
            <a:avLst/>
            <a:gdLst/>
            <a:ahLst/>
            <a:cxnLst/>
            <a:rect l="l" t="t" r="r" b="b"/>
            <a:pathLst>
              <a:path w="95248" h="95248">
                <a:moveTo>
                  <a:pt x="71436" y="95248"/>
                </a:moveTo>
                <a:cubicBezTo>
                  <a:pt x="73023" y="87310"/>
                  <a:pt x="76992" y="81754"/>
                  <a:pt x="83342" y="75404"/>
                </a:cubicBezTo>
                <a:cubicBezTo>
                  <a:pt x="91279" y="68261"/>
                  <a:pt x="95248" y="57942"/>
                  <a:pt x="95248" y="47624"/>
                </a:cubicBezTo>
                <a:cubicBezTo>
                  <a:pt x="95248" y="21322"/>
                  <a:pt x="73926" y="0"/>
                  <a:pt x="47624" y="0"/>
                </a:cubicBezTo>
                <a:cubicBezTo>
                  <a:pt x="21322" y="0"/>
                  <a:pt x="0" y="21322"/>
                  <a:pt x="0" y="47624"/>
                </a:cubicBezTo>
                <a:cubicBezTo>
                  <a:pt x="0" y="55561"/>
                  <a:pt x="1587" y="65086"/>
                  <a:pt x="11906" y="75404"/>
                </a:cubicBezTo>
                <a:cubicBezTo>
                  <a:pt x="17462" y="80960"/>
                  <a:pt x="22224" y="87310"/>
                  <a:pt x="23812" y="95248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35" name="Shape 29"/>
          <p:cNvSpPr/>
          <p:nvPr/>
        </p:nvSpPr>
        <p:spPr>
          <a:xfrm>
            <a:off x="881040" y="6172046"/>
            <a:ext cx="47624" cy="9525"/>
          </a:xfrm>
          <a:custGeom>
            <a:avLst/>
            <a:gdLst/>
            <a:ahLst/>
            <a:cxnLst/>
            <a:rect l="l" t="t" r="r" b="b"/>
            <a:pathLst>
              <a:path w="47624" h="9525">
                <a:moveTo>
                  <a:pt x="0" y="0"/>
                </a:moveTo>
                <a:lnTo>
                  <a:pt x="47624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36" name="Shape 30"/>
          <p:cNvSpPr/>
          <p:nvPr/>
        </p:nvSpPr>
        <p:spPr>
          <a:xfrm>
            <a:off x="888978" y="6203795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0" y="0"/>
                </a:moveTo>
                <a:lnTo>
                  <a:pt x="3174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37" name="Text 31"/>
          <p:cNvSpPr/>
          <p:nvPr/>
        </p:nvSpPr>
        <p:spPr>
          <a:xfrm>
            <a:off x="1114397" y="5876778"/>
            <a:ext cx="10359131" cy="4952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核心判断 —— 整机与运营环节资本集中度提升，我方定位平台与数据侧，与整机厂商互补而非竞争，建议主动推进数据对接合作，把其飞行数据变成我方平台的入口优势。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03180" y="1523962"/>
            <a:ext cx="7669666" cy="380990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30000" b="1" dirty="0">
                <a:solidFill>
                  <a:srgbClr val="1876D2">
                    <a:alpha val="1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000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1981" y="3238419"/>
            <a:ext cx="3619410" cy="361941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761981" y="2557399"/>
            <a:ext cx="57149" cy="1743031"/>
          </a:xfrm>
          <a:prstGeom prst="roundRect">
            <a:avLst>
              <a:gd name="adj" fmla="val 166648750"/>
            </a:avLst>
          </a:prstGeom>
          <a:solidFill>
            <a:srgbClr val="F5A623"/>
          </a:solidFill>
          <a:ln/>
        </p:spPr>
      </p:sp>
      <p:sp>
        <p:nvSpPr>
          <p:cNvPr id="7" name="Text 2"/>
          <p:cNvSpPr/>
          <p:nvPr/>
        </p:nvSpPr>
        <p:spPr>
          <a:xfrm>
            <a:off x="1123922" y="2557399"/>
            <a:ext cx="1262716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04</a:t>
            </a:r>
            <a:endParaRPr lang="en-US" sz="1800" dirty="0"/>
          </a:p>
        </p:txBody>
      </p:sp>
      <p:sp>
        <p:nvSpPr>
          <p:cNvPr id="8" name="Shape 3"/>
          <p:cNvSpPr/>
          <p:nvPr/>
        </p:nvSpPr>
        <p:spPr>
          <a:xfrm>
            <a:off x="2363778" y="2705032"/>
            <a:ext cx="609585" cy="9525"/>
          </a:xfrm>
          <a:prstGeom prst="rect">
            <a:avLst/>
          </a:prstGeom>
          <a:solidFill>
            <a:srgbClr val="F5A623">
              <a:alpha val="60000"/>
            </a:srgbClr>
          </a:solidFill>
          <a:ln/>
        </p:spPr>
      </p:sp>
      <p:sp>
        <p:nvSpPr>
          <p:cNvPr id="9" name="Text 4"/>
          <p:cNvSpPr/>
          <p:nvPr/>
        </p:nvSpPr>
        <p:spPr>
          <a:xfrm>
            <a:off x="1123922" y="3052686"/>
            <a:ext cx="5805045" cy="71435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决策与行动</a:t>
            </a:r>
            <a:endParaRPr lang="en-US" sz="4500" dirty="0"/>
          </a:p>
        </p:txBody>
      </p:sp>
      <p:sp>
        <p:nvSpPr>
          <p:cNvPr id="10" name="Text 5"/>
          <p:cNvSpPr/>
          <p:nvPr/>
        </p:nvSpPr>
        <p:spPr>
          <a:xfrm>
            <a:off x="1123922" y="3995638"/>
            <a:ext cx="5599310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四项风险须防范 · 下月重点已排序 · 三项支持待授权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686181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689890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04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419487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505210" y="428614"/>
            <a:ext cx="74674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决策与行动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5314817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四项风险与应对，两项已进入招标硬指标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177903" y="380990"/>
            <a:ext cx="484215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528724"/>
            <a:ext cx="10972526" cy="3412246"/>
          </a:xfrm>
          <a:prstGeom prst="roundRect">
            <a:avLst>
              <a:gd name="adj" fmla="val 3350"/>
            </a:avLst>
          </a:prstGeom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9110" y="1538249"/>
          <a:ext cx="10953476" cy="914400"/>
        </p:xfrm>
        <a:graphic>
          <a:graphicData uri="http://schemas.openxmlformats.org/drawingml/2006/table">
            <a:tbl>
              <a:tblPr/>
              <a:tblGrid>
                <a:gridCol w="985813"/>
                <a:gridCol w="2847904"/>
                <a:gridCol w="3833717"/>
                <a:gridCol w="3286043"/>
              </a:tblGrid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TencentSans W7" pitchFamily="34" charset="0"/>
                          <a:ea typeface="TencentSans W7" pitchFamily="34" charset="-122"/>
                          <a:cs typeface="TencentSans W7" pitchFamily="34" charset="-120"/>
                        </a:rPr>
                        <a:t>等级</a:t>
                      </a:r>
                      <a:endParaRPr lang="en-US" sz="1200" dirty="0"/>
                    </a:p>
                  </a:txBody>
                  <a:tcPr marL="133350" marR="152400" marT="15240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2315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TencentSans W7" pitchFamily="34" charset="0"/>
                          <a:ea typeface="TencentSans W7" pitchFamily="34" charset="-122"/>
                          <a:cs typeface="TencentSans W7" pitchFamily="34" charset="-120"/>
                        </a:rPr>
                        <a:t>风险</a:t>
                      </a:r>
                      <a:endParaRPr lang="en-US" sz="1200" dirty="0"/>
                    </a:p>
                  </a:txBody>
                  <a:tcPr marL="133350" marR="190500" marT="19050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2315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TencentSans W7" pitchFamily="34" charset="0"/>
                          <a:ea typeface="TencentSans W7" pitchFamily="34" charset="-122"/>
                          <a:cs typeface="TencentSans W7" pitchFamily="34" charset="-120"/>
                        </a:rPr>
                        <a:t>说明</a:t>
                      </a:r>
                      <a:endParaRPr lang="en-US" sz="1200" dirty="0"/>
                    </a:p>
                  </a:txBody>
                  <a:tcPr marL="133350" marR="190500" marT="19050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2315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TencentSans W7" pitchFamily="34" charset="0"/>
                          <a:ea typeface="TencentSans W7" pitchFamily="34" charset="-122"/>
                          <a:cs typeface="TencentSans W7" pitchFamily="34" charset="-120"/>
                        </a:rPr>
                        <a:t>应对建议</a:t>
                      </a:r>
                      <a:endParaRPr lang="en-US" sz="1200" dirty="0"/>
                    </a:p>
                  </a:txBody>
                  <a:tcPr marL="133350" marR="190500" marT="19050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2315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/>
                    </a:p>
                  </a:txBody>
                  <a:tcPr marL="152400" marR="152400" marT="1524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运营商县级市场低价包围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见运营商低价切入分析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轻量化产品 + 差异化叙事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/>
                    </a:p>
                  </a:txBody>
                  <a:tcPr marL="152400" marR="152400" marT="1524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运营期交付责任延长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项目普遍要求 5 年运营、7×24 响应、重大故障 2 小时到场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报价足额计入本地驻场成本；评估区域服务中心布局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/>
                    </a:p>
                  </a:txBody>
                  <a:tcPr marL="152400" marR="152400" marT="1524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同业合规风险外溢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*ST航图及实控人因涉嫌信披违法被证监会立案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关注对地信板块估值及招标资格审查口径的连带影响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/>
                    </a:p>
                  </a:txBody>
                  <a:tcPr marL="152400" marR="152400" marT="1524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新技术路线要求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部分招标已要求 3D 高斯溅射建模精度优于 5 厘米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尽快完成技术预研与实测验证，避免因单项指标废标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Shape 8"/>
          <p:cNvSpPr/>
          <p:nvPr/>
        </p:nvSpPr>
        <p:spPr>
          <a:xfrm>
            <a:off x="609585" y="6000600"/>
            <a:ext cx="10972526" cy="476238"/>
          </a:xfrm>
          <a:prstGeom prst="roundRect">
            <a:avLst>
              <a:gd name="adj" fmla="val 16000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30000"/>
              </a:srgbClr>
            </a:solidFill>
            <a:prstDash val="solid"/>
          </a:ln>
        </p:spPr>
      </p:sp>
      <p:sp>
        <p:nvSpPr>
          <p:cNvPr id="16" name="Shape 9"/>
          <p:cNvSpPr/>
          <p:nvPr/>
        </p:nvSpPr>
        <p:spPr>
          <a:xfrm>
            <a:off x="857229" y="6159346"/>
            <a:ext cx="95248" cy="95248"/>
          </a:xfrm>
          <a:custGeom>
            <a:avLst/>
            <a:gdLst/>
            <a:ahLst/>
            <a:cxnLst/>
            <a:rect l="l" t="t" r="r" b="b"/>
            <a:pathLst>
              <a:path w="95248" h="95248">
                <a:moveTo>
                  <a:pt x="71436" y="95248"/>
                </a:moveTo>
                <a:cubicBezTo>
                  <a:pt x="73023" y="87310"/>
                  <a:pt x="76992" y="81754"/>
                  <a:pt x="83342" y="75404"/>
                </a:cubicBezTo>
                <a:cubicBezTo>
                  <a:pt x="91279" y="68261"/>
                  <a:pt x="95248" y="57942"/>
                  <a:pt x="95248" y="47624"/>
                </a:cubicBezTo>
                <a:cubicBezTo>
                  <a:pt x="95248" y="21322"/>
                  <a:pt x="73926" y="0"/>
                  <a:pt x="47624" y="0"/>
                </a:cubicBezTo>
                <a:cubicBezTo>
                  <a:pt x="21322" y="0"/>
                  <a:pt x="0" y="21322"/>
                  <a:pt x="0" y="47624"/>
                </a:cubicBezTo>
                <a:cubicBezTo>
                  <a:pt x="0" y="55561"/>
                  <a:pt x="1587" y="65086"/>
                  <a:pt x="11906" y="75404"/>
                </a:cubicBezTo>
                <a:cubicBezTo>
                  <a:pt x="17462" y="80960"/>
                  <a:pt x="22224" y="87310"/>
                  <a:pt x="23812" y="95248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881040" y="6286343"/>
            <a:ext cx="47624" cy="9525"/>
          </a:xfrm>
          <a:custGeom>
            <a:avLst/>
            <a:gdLst/>
            <a:ahLst/>
            <a:cxnLst/>
            <a:rect l="l" t="t" r="r" b="b"/>
            <a:pathLst>
              <a:path w="47624" h="9525">
                <a:moveTo>
                  <a:pt x="0" y="0"/>
                </a:moveTo>
                <a:lnTo>
                  <a:pt x="47624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18" name="Shape 11"/>
          <p:cNvSpPr/>
          <p:nvPr/>
        </p:nvSpPr>
        <p:spPr>
          <a:xfrm>
            <a:off x="888978" y="6318092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0" y="0"/>
                </a:moveTo>
                <a:lnTo>
                  <a:pt x="3174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19" name="Text 12"/>
          <p:cNvSpPr/>
          <p:nvPr/>
        </p:nvSpPr>
        <p:spPr>
          <a:xfrm>
            <a:off x="1114397" y="6124422"/>
            <a:ext cx="6650725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其中第 2、4 两项已进入招标硬指标，须优先处置 —— 交付能力与建模精度将直接决定能否入围。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686181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689890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04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419487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505210" y="428614"/>
            <a:ext cx="74674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决策与行动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3886103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下月工作重点与所需公司支持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185196" y="380990"/>
            <a:ext cx="476923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528724"/>
            <a:ext cx="5371966" cy="4319480"/>
          </a:xfrm>
          <a:prstGeom prst="roundRect">
            <a:avLst>
              <a:gd name="adj" fmla="val 2646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863578" y="1820817"/>
            <a:ext cx="158746" cy="158746"/>
          </a:xfrm>
          <a:prstGeom prst="ellipse">
            <a:avLst/>
          </a:prstGeom>
          <a:ln w="15875">
            <a:solidFill>
              <a:srgbClr val="F5A623"/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895328" y="1852566"/>
            <a:ext cx="95248" cy="95248"/>
          </a:xfrm>
          <a:prstGeom prst="ellipse">
            <a:avLst/>
          </a:prstGeom>
          <a:ln w="15875">
            <a:solidFill>
              <a:srgbClr val="F5A623"/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927077" y="1884315"/>
            <a:ext cx="31749" cy="31749"/>
          </a:xfrm>
          <a:prstGeom prst="ellipse">
            <a:avLst/>
          </a:prstGeom>
          <a:ln w="15875">
            <a:solidFill>
              <a:srgbClr val="F5A623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1114397" y="1766843"/>
            <a:ext cx="1257269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下月工作重点</a:t>
            </a:r>
            <a:endParaRPr lang="en-US" sz="1500" dirty="0"/>
          </a:p>
        </p:txBody>
      </p:sp>
      <p:sp>
        <p:nvSpPr>
          <p:cNvPr id="18" name="Shape 12"/>
          <p:cNvSpPr/>
          <p:nvPr/>
        </p:nvSpPr>
        <p:spPr>
          <a:xfrm>
            <a:off x="847704" y="2204982"/>
            <a:ext cx="303602" cy="190495"/>
          </a:xfrm>
          <a:prstGeom prst="roundRect">
            <a:avLst>
              <a:gd name="adj" fmla="val 20000"/>
            </a:avLst>
          </a:prstGeom>
          <a:solidFill>
            <a:srgbClr val="E5484D"/>
          </a:solidFill>
          <a:ln/>
        </p:spPr>
      </p:sp>
      <p:sp>
        <p:nvSpPr>
          <p:cNvPr id="19" name="Text 13"/>
          <p:cNvSpPr/>
          <p:nvPr/>
        </p:nvSpPr>
        <p:spPr>
          <a:xfrm>
            <a:off x="813415" y="2204982"/>
            <a:ext cx="372180" cy="190495"/>
          </a:xfrm>
          <a:prstGeom prst="rect">
            <a:avLst/>
          </a:prstGeom>
          <a:noFill/>
          <a:ln/>
        </p:spPr>
        <p:txBody>
          <a:bodyPr wrap="none" lIns="0" tIns="19050" rIns="0" bIns="1905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</a:t>
            </a:r>
            <a:endParaRPr lang="en-US" sz="900" dirty="0"/>
          </a:p>
        </p:txBody>
      </p:sp>
      <p:sp>
        <p:nvSpPr>
          <p:cNvPr id="20" name="Text 14"/>
          <p:cNvSpPr/>
          <p:nvPr/>
        </p:nvSpPr>
        <p:spPr>
          <a:xfrm>
            <a:off x="1265603" y="2185933"/>
            <a:ext cx="1158211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宿松县项目投标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847704" y="2528824"/>
            <a:ext cx="303602" cy="190495"/>
          </a:xfrm>
          <a:prstGeom prst="roundRect">
            <a:avLst>
              <a:gd name="adj" fmla="val 20000"/>
            </a:avLst>
          </a:prstGeom>
          <a:solidFill>
            <a:srgbClr val="E5484D"/>
          </a:solidFill>
          <a:ln/>
        </p:spPr>
      </p:sp>
      <p:sp>
        <p:nvSpPr>
          <p:cNvPr id="22" name="Text 16"/>
          <p:cNvSpPr/>
          <p:nvPr/>
        </p:nvSpPr>
        <p:spPr>
          <a:xfrm>
            <a:off x="813415" y="2528824"/>
            <a:ext cx="372180" cy="190495"/>
          </a:xfrm>
          <a:prstGeom prst="rect">
            <a:avLst/>
          </a:prstGeom>
          <a:noFill/>
          <a:ln/>
        </p:spPr>
        <p:txBody>
          <a:bodyPr wrap="none" lIns="0" tIns="19050" rIns="0" bIns="1905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265603" y="2509775"/>
            <a:ext cx="227469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四川省监管项目投标（</a:t>
            </a:r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8/25 前</a:t>
            </a:r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）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847704" y="2852666"/>
            <a:ext cx="275772" cy="190495"/>
          </a:xfrm>
          <a:prstGeom prst="roundRect">
            <a:avLst>
              <a:gd name="adj" fmla="val 20000"/>
            </a:avLst>
          </a:prstGeom>
          <a:solidFill>
            <a:srgbClr val="F5A623"/>
          </a:solidFill>
          <a:ln/>
        </p:spPr>
      </p:sp>
      <p:sp>
        <p:nvSpPr>
          <p:cNvPr id="25" name="Text 19"/>
          <p:cNvSpPr/>
          <p:nvPr/>
        </p:nvSpPr>
        <p:spPr>
          <a:xfrm>
            <a:off x="813415" y="2852666"/>
            <a:ext cx="344350" cy="190495"/>
          </a:xfrm>
          <a:prstGeom prst="rect">
            <a:avLst/>
          </a:prstGeom>
          <a:noFill/>
          <a:ln/>
        </p:spPr>
        <p:txBody>
          <a:bodyPr wrap="none" lIns="0" tIns="19050" rIns="0" bIns="1905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A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237773" y="2833617"/>
            <a:ext cx="1005815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海南市场开拓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847704" y="3176508"/>
            <a:ext cx="275772" cy="190495"/>
          </a:xfrm>
          <a:prstGeom prst="roundRect">
            <a:avLst>
              <a:gd name="adj" fmla="val 20000"/>
            </a:avLst>
          </a:prstGeom>
          <a:solidFill>
            <a:srgbClr val="F5A623"/>
          </a:solidFill>
          <a:ln/>
        </p:spPr>
      </p:sp>
      <p:sp>
        <p:nvSpPr>
          <p:cNvPr id="28" name="Text 22"/>
          <p:cNvSpPr/>
          <p:nvPr/>
        </p:nvSpPr>
        <p:spPr>
          <a:xfrm>
            <a:off x="813415" y="3176508"/>
            <a:ext cx="344350" cy="190495"/>
          </a:xfrm>
          <a:prstGeom prst="rect">
            <a:avLst/>
          </a:prstGeom>
          <a:noFill/>
          <a:ln/>
        </p:spPr>
        <p:txBody>
          <a:bodyPr wrap="none" lIns="0" tIns="19050" rIns="0" bIns="1905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A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1237773" y="3157459"/>
            <a:ext cx="1005815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包头项目对接</a:t>
            </a:r>
            <a:endParaRPr lang="en-US" sz="1200" dirty="0"/>
          </a:p>
        </p:txBody>
      </p:sp>
      <p:sp>
        <p:nvSpPr>
          <p:cNvPr id="30" name="Shape 24"/>
          <p:cNvSpPr/>
          <p:nvPr/>
        </p:nvSpPr>
        <p:spPr>
          <a:xfrm>
            <a:off x="847704" y="3500350"/>
            <a:ext cx="275772" cy="190495"/>
          </a:xfrm>
          <a:prstGeom prst="roundRect">
            <a:avLst>
              <a:gd name="adj" fmla="val 20000"/>
            </a:avLst>
          </a:prstGeom>
          <a:solidFill>
            <a:srgbClr val="F5A623"/>
          </a:solidFill>
          <a:ln/>
        </p:spPr>
      </p:sp>
      <p:sp>
        <p:nvSpPr>
          <p:cNvPr id="31" name="Text 25"/>
          <p:cNvSpPr/>
          <p:nvPr/>
        </p:nvSpPr>
        <p:spPr>
          <a:xfrm>
            <a:off x="813415" y="3500350"/>
            <a:ext cx="344350" cy="190495"/>
          </a:xfrm>
          <a:prstGeom prst="rect">
            <a:avLst/>
          </a:prstGeom>
          <a:noFill/>
          <a:ln/>
        </p:spPr>
        <p:txBody>
          <a:bodyPr wrap="none" lIns="0" tIns="19050" rIns="0" bIns="1905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A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</a:t>
            </a:r>
            <a:endParaRPr lang="en-US" sz="900" dirty="0"/>
          </a:p>
        </p:txBody>
      </p:sp>
      <p:sp>
        <p:nvSpPr>
          <p:cNvPr id="32" name="Text 26"/>
          <p:cNvSpPr/>
          <p:nvPr/>
        </p:nvSpPr>
        <p:spPr>
          <a:xfrm>
            <a:off x="1237773" y="3481300"/>
            <a:ext cx="1463003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县级轻量化产品方案</a:t>
            </a:r>
            <a:endParaRPr lang="en-US" sz="1200" dirty="0"/>
          </a:p>
        </p:txBody>
      </p:sp>
      <p:sp>
        <p:nvSpPr>
          <p:cNvPr id="33" name="Shape 27"/>
          <p:cNvSpPr/>
          <p:nvPr/>
        </p:nvSpPr>
        <p:spPr>
          <a:xfrm>
            <a:off x="847704" y="3824192"/>
            <a:ext cx="298542" cy="190495"/>
          </a:xfrm>
          <a:prstGeom prst="roundRect">
            <a:avLst>
              <a:gd name="adj" fmla="val 20000"/>
            </a:avLst>
          </a:prstGeom>
          <a:solidFill>
            <a:srgbClr val="1876D2"/>
          </a:solidFill>
          <a:ln/>
        </p:spPr>
      </p:sp>
      <p:sp>
        <p:nvSpPr>
          <p:cNvPr id="34" name="Text 28"/>
          <p:cNvSpPr/>
          <p:nvPr/>
        </p:nvSpPr>
        <p:spPr>
          <a:xfrm>
            <a:off x="813415" y="3824192"/>
            <a:ext cx="367120" cy="190495"/>
          </a:xfrm>
          <a:prstGeom prst="rect">
            <a:avLst/>
          </a:prstGeom>
          <a:noFill/>
          <a:ln/>
        </p:spPr>
        <p:txBody>
          <a:bodyPr wrap="none" lIns="0" tIns="19050" rIns="0" bIns="1905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</a:t>
            </a:r>
            <a:endParaRPr lang="en-US" sz="900" dirty="0"/>
          </a:p>
        </p:txBody>
      </p:sp>
      <p:sp>
        <p:nvSpPr>
          <p:cNvPr id="35" name="Text 29"/>
          <p:cNvSpPr/>
          <p:nvPr/>
        </p:nvSpPr>
        <p:spPr>
          <a:xfrm>
            <a:off x="1260543" y="3805142"/>
            <a:ext cx="1615400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三维高斯建模技术预研</a:t>
            </a:r>
            <a:endParaRPr lang="en-US" sz="1200" dirty="0"/>
          </a:p>
        </p:txBody>
      </p:sp>
      <p:sp>
        <p:nvSpPr>
          <p:cNvPr id="36" name="Shape 30"/>
          <p:cNvSpPr/>
          <p:nvPr/>
        </p:nvSpPr>
        <p:spPr>
          <a:xfrm>
            <a:off x="847704" y="4148034"/>
            <a:ext cx="298542" cy="190495"/>
          </a:xfrm>
          <a:prstGeom prst="roundRect">
            <a:avLst>
              <a:gd name="adj" fmla="val 20000"/>
            </a:avLst>
          </a:prstGeom>
          <a:solidFill>
            <a:srgbClr val="1876D2"/>
          </a:solidFill>
          <a:ln/>
        </p:spPr>
      </p:sp>
      <p:sp>
        <p:nvSpPr>
          <p:cNvPr id="37" name="Text 31"/>
          <p:cNvSpPr/>
          <p:nvPr/>
        </p:nvSpPr>
        <p:spPr>
          <a:xfrm>
            <a:off x="813415" y="4148034"/>
            <a:ext cx="367120" cy="190495"/>
          </a:xfrm>
          <a:prstGeom prst="rect">
            <a:avLst/>
          </a:prstGeom>
          <a:noFill/>
          <a:ln/>
        </p:spPr>
        <p:txBody>
          <a:bodyPr wrap="none" lIns="0" tIns="19050" rIns="0" bIns="1905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</a:t>
            </a:r>
            <a:endParaRPr lang="en-US" sz="900" dirty="0"/>
          </a:p>
        </p:txBody>
      </p:sp>
      <p:sp>
        <p:nvSpPr>
          <p:cNvPr id="38" name="Text 32"/>
          <p:cNvSpPr/>
          <p:nvPr/>
        </p:nvSpPr>
        <p:spPr>
          <a:xfrm>
            <a:off x="1260543" y="4128984"/>
            <a:ext cx="1463003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广东自贸区规划反馈</a:t>
            </a:r>
            <a:endParaRPr lang="en-US" sz="1200" dirty="0"/>
          </a:p>
        </p:txBody>
      </p:sp>
      <p:sp>
        <p:nvSpPr>
          <p:cNvPr id="39" name="Shape 33"/>
          <p:cNvSpPr/>
          <p:nvPr/>
        </p:nvSpPr>
        <p:spPr>
          <a:xfrm>
            <a:off x="847704" y="4471876"/>
            <a:ext cx="298542" cy="190495"/>
          </a:xfrm>
          <a:prstGeom prst="roundRect">
            <a:avLst>
              <a:gd name="adj" fmla="val 20000"/>
            </a:avLst>
          </a:prstGeom>
          <a:solidFill>
            <a:srgbClr val="1876D2"/>
          </a:solidFill>
          <a:ln/>
        </p:spPr>
      </p:sp>
      <p:sp>
        <p:nvSpPr>
          <p:cNvPr id="40" name="Text 34"/>
          <p:cNvSpPr/>
          <p:nvPr/>
        </p:nvSpPr>
        <p:spPr>
          <a:xfrm>
            <a:off x="813415" y="4471876"/>
            <a:ext cx="367120" cy="190495"/>
          </a:xfrm>
          <a:prstGeom prst="rect">
            <a:avLst/>
          </a:prstGeom>
          <a:noFill/>
          <a:ln/>
        </p:spPr>
        <p:txBody>
          <a:bodyPr wrap="none" lIns="0" tIns="19050" rIns="0" bIns="1905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</a:t>
            </a:r>
            <a:endParaRPr lang="en-US" sz="900" dirty="0"/>
          </a:p>
        </p:txBody>
      </p:sp>
      <p:sp>
        <p:nvSpPr>
          <p:cNvPr id="41" name="Text 35"/>
          <p:cNvSpPr/>
          <p:nvPr/>
        </p:nvSpPr>
        <p:spPr>
          <a:xfrm>
            <a:off x="1260543" y="4452826"/>
            <a:ext cx="1980019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头部整机/运营企业数据对接</a:t>
            </a:r>
            <a:endParaRPr lang="en-US" sz="1200" dirty="0"/>
          </a:p>
        </p:txBody>
      </p:sp>
      <p:sp>
        <p:nvSpPr>
          <p:cNvPr id="42" name="Shape 36"/>
          <p:cNvSpPr/>
          <p:nvPr/>
        </p:nvSpPr>
        <p:spPr>
          <a:xfrm>
            <a:off x="6233957" y="1630322"/>
            <a:ext cx="95248" cy="47624"/>
          </a:xfrm>
          <a:custGeom>
            <a:avLst/>
            <a:gdLst/>
            <a:ahLst/>
            <a:cxnLst/>
            <a:rect l="l" t="t" r="r" b="b"/>
            <a:pathLst>
              <a:path w="95248" h="47624">
                <a:moveTo>
                  <a:pt x="63498" y="31749"/>
                </a:moveTo>
                <a:lnTo>
                  <a:pt x="79373" y="31749"/>
                </a:lnTo>
                <a:cubicBezTo>
                  <a:pt x="88140" y="31749"/>
                  <a:pt x="95248" y="24642"/>
                  <a:pt x="95248" y="15875"/>
                </a:cubicBezTo>
                <a:cubicBezTo>
                  <a:pt x="95248" y="7107"/>
                  <a:pt x="88140" y="0"/>
                  <a:pt x="79373" y="0"/>
                </a:cubicBezTo>
                <a:lnTo>
                  <a:pt x="55561" y="0"/>
                </a:lnTo>
                <a:cubicBezTo>
                  <a:pt x="50799" y="0"/>
                  <a:pt x="46830" y="1587"/>
                  <a:pt x="44449" y="4762"/>
                </a:cubicBezTo>
                <a:lnTo>
                  <a:pt x="0" y="47624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43" name="Shape 37"/>
          <p:cNvSpPr/>
          <p:nvPr/>
        </p:nvSpPr>
        <p:spPr>
          <a:xfrm>
            <a:off x="6265706" y="1620246"/>
            <a:ext cx="120960" cy="89449"/>
          </a:xfrm>
          <a:custGeom>
            <a:avLst/>
            <a:gdLst/>
            <a:ahLst/>
            <a:cxnLst/>
            <a:rect l="l" t="t" r="r" b="b"/>
            <a:pathLst>
              <a:path w="120960" h="89449">
                <a:moveTo>
                  <a:pt x="0" y="89449"/>
                </a:moveTo>
                <a:lnTo>
                  <a:pt x="12700" y="78336"/>
                </a:lnTo>
                <a:cubicBezTo>
                  <a:pt x="15081" y="75161"/>
                  <a:pt x="19050" y="73574"/>
                  <a:pt x="23812" y="73574"/>
                </a:cubicBezTo>
                <a:lnTo>
                  <a:pt x="55561" y="73574"/>
                </a:lnTo>
                <a:cubicBezTo>
                  <a:pt x="64292" y="73574"/>
                  <a:pt x="72229" y="70399"/>
                  <a:pt x="77786" y="64049"/>
                </a:cubicBezTo>
                <a:lnTo>
                  <a:pt x="114297" y="29125"/>
                </a:lnTo>
                <a:cubicBezTo>
                  <a:pt x="120675" y="23098"/>
                  <a:pt x="120960" y="13041"/>
                  <a:pt x="114932" y="6663"/>
                </a:cubicBezTo>
                <a:cubicBezTo>
                  <a:pt x="108905" y="284"/>
                  <a:pt x="98848" y="0"/>
                  <a:pt x="92470" y="6028"/>
                </a:cubicBezTo>
                <a:lnTo>
                  <a:pt x="59133" y="36983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44" name="Shape 38"/>
          <p:cNvSpPr/>
          <p:nvPr/>
        </p:nvSpPr>
        <p:spPr>
          <a:xfrm>
            <a:off x="6226019" y="1670008"/>
            <a:ext cx="47624" cy="47624"/>
          </a:xfrm>
          <a:custGeom>
            <a:avLst/>
            <a:gdLst/>
            <a:ahLst/>
            <a:cxnLst/>
            <a:rect l="l" t="t" r="r" b="b"/>
            <a:pathLst>
              <a:path w="47624" h="47624">
                <a:moveTo>
                  <a:pt x="0" y="0"/>
                </a:moveTo>
                <a:lnTo>
                  <a:pt x="47624" y="47624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45" name="Text 39"/>
          <p:cNvSpPr/>
          <p:nvPr/>
        </p:nvSpPr>
        <p:spPr>
          <a:xfrm>
            <a:off x="6476838" y="1528724"/>
            <a:ext cx="1638259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需要公司层面支持</a:t>
            </a:r>
            <a:endParaRPr lang="en-US" sz="1500" dirty="0"/>
          </a:p>
        </p:txBody>
      </p:sp>
      <p:sp>
        <p:nvSpPr>
          <p:cNvPr id="46" name="Shape 40"/>
          <p:cNvSpPr/>
          <p:nvPr/>
        </p:nvSpPr>
        <p:spPr>
          <a:xfrm>
            <a:off x="6210145" y="1985913"/>
            <a:ext cx="5371966" cy="1185833"/>
          </a:xfrm>
          <a:prstGeom prst="roundRect">
            <a:avLst>
              <a:gd name="adj" fmla="val 9639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47" name="Shape 41"/>
          <p:cNvSpPr/>
          <p:nvPr/>
        </p:nvSpPr>
        <p:spPr>
          <a:xfrm>
            <a:off x="6410165" y="2147834"/>
            <a:ext cx="380990" cy="380990"/>
          </a:xfrm>
          <a:prstGeom prst="roundRect">
            <a:avLst>
              <a:gd name="adj" fmla="val 20000"/>
            </a:avLst>
          </a:prstGeom>
          <a:solidFill>
            <a:srgbClr val="1876D2">
              <a:alpha val="20000"/>
            </a:srgbClr>
          </a:solidFill>
          <a:ln/>
        </p:spPr>
      </p:sp>
      <p:sp>
        <p:nvSpPr>
          <p:cNvPr id="48" name="Shape 42"/>
          <p:cNvSpPr/>
          <p:nvPr/>
        </p:nvSpPr>
        <p:spPr>
          <a:xfrm>
            <a:off x="6632409" y="2370078"/>
            <a:ext cx="47624" cy="47624"/>
          </a:xfrm>
          <a:prstGeom prst="rect">
            <a:avLst/>
          </a:prstGeom>
          <a:ln w="15875">
            <a:solidFill>
              <a:srgbClr val="4A9EFF"/>
            </a:solidFill>
            <a:prstDash val="solid"/>
          </a:ln>
        </p:spPr>
      </p:sp>
      <p:sp>
        <p:nvSpPr>
          <p:cNvPr id="49" name="Shape 43"/>
          <p:cNvSpPr/>
          <p:nvPr/>
        </p:nvSpPr>
        <p:spPr>
          <a:xfrm>
            <a:off x="6521287" y="2370078"/>
            <a:ext cx="47624" cy="47624"/>
          </a:xfrm>
          <a:prstGeom prst="rect">
            <a:avLst/>
          </a:prstGeom>
          <a:ln w="15875">
            <a:solidFill>
              <a:srgbClr val="4A9EFF"/>
            </a:solidFill>
            <a:prstDash val="solid"/>
          </a:ln>
        </p:spPr>
      </p:sp>
      <p:sp>
        <p:nvSpPr>
          <p:cNvPr id="50" name="Shape 44"/>
          <p:cNvSpPr/>
          <p:nvPr/>
        </p:nvSpPr>
        <p:spPr>
          <a:xfrm>
            <a:off x="6576848" y="2258956"/>
            <a:ext cx="47624" cy="47624"/>
          </a:xfrm>
          <a:prstGeom prst="rect">
            <a:avLst/>
          </a:prstGeom>
          <a:ln w="15875">
            <a:solidFill>
              <a:srgbClr val="4A9EFF"/>
            </a:solidFill>
            <a:prstDash val="solid"/>
          </a:ln>
        </p:spPr>
      </p:sp>
      <p:sp>
        <p:nvSpPr>
          <p:cNvPr id="51" name="Shape 45"/>
          <p:cNvSpPr/>
          <p:nvPr/>
        </p:nvSpPr>
        <p:spPr>
          <a:xfrm>
            <a:off x="6545099" y="2338329"/>
            <a:ext cx="111122" cy="31749"/>
          </a:xfrm>
          <a:custGeom>
            <a:avLst/>
            <a:gdLst/>
            <a:ahLst/>
            <a:cxnLst/>
            <a:rect l="l" t="t" r="r" b="b"/>
            <a:pathLst>
              <a:path w="111122" h="31749">
                <a:moveTo>
                  <a:pt x="0" y="31749"/>
                </a:moveTo>
                <a:lnTo>
                  <a:pt x="0" y="7937"/>
                </a:lnTo>
                <a:cubicBezTo>
                  <a:pt x="0" y="3554"/>
                  <a:pt x="3554" y="0"/>
                  <a:pt x="7937" y="0"/>
                </a:cubicBezTo>
                <a:lnTo>
                  <a:pt x="103185" y="0"/>
                </a:lnTo>
                <a:cubicBezTo>
                  <a:pt x="107569" y="0"/>
                  <a:pt x="111122" y="3554"/>
                  <a:pt x="111122" y="7937"/>
                </a:cubicBezTo>
                <a:lnTo>
                  <a:pt x="111122" y="31749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52" name="Shape 46"/>
          <p:cNvSpPr/>
          <p:nvPr/>
        </p:nvSpPr>
        <p:spPr>
          <a:xfrm>
            <a:off x="6600660" y="2306580"/>
            <a:ext cx="9525" cy="31749"/>
          </a:xfrm>
          <a:custGeom>
            <a:avLst/>
            <a:gdLst/>
            <a:ahLst/>
            <a:cxnLst/>
            <a:rect l="l" t="t" r="r" b="b"/>
            <a:pathLst>
              <a:path w="9525" h="31749">
                <a:moveTo>
                  <a:pt x="0" y="31749"/>
                </a:moveTo>
                <a:lnTo>
                  <a:pt x="0" y="0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53" name="Text 47"/>
          <p:cNvSpPr/>
          <p:nvPr/>
        </p:nvSpPr>
        <p:spPr>
          <a:xfrm>
            <a:off x="6943551" y="2147834"/>
            <a:ext cx="3744035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区域服务能力建设</a:t>
            </a:r>
            <a:endParaRPr lang="en-US" sz="1200" dirty="0"/>
          </a:p>
        </p:txBody>
      </p:sp>
      <p:sp>
        <p:nvSpPr>
          <p:cNvPr id="54" name="Text 48"/>
          <p:cNvSpPr/>
          <p:nvPr/>
        </p:nvSpPr>
        <p:spPr>
          <a:xfrm>
            <a:off x="6943551" y="2414527"/>
            <a:ext cx="3732605" cy="2166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评估在华东/西南设立区域服务中心或建立分级运维协作机制。</a:t>
            </a:r>
            <a:endParaRPr lang="en-US" sz="1050" dirty="0"/>
          </a:p>
        </p:txBody>
      </p:sp>
      <p:sp>
        <p:nvSpPr>
          <p:cNvPr id="55" name="Shape 49"/>
          <p:cNvSpPr/>
          <p:nvPr/>
        </p:nvSpPr>
        <p:spPr>
          <a:xfrm>
            <a:off x="6210145" y="3324142"/>
            <a:ext cx="5371966" cy="1185833"/>
          </a:xfrm>
          <a:prstGeom prst="roundRect">
            <a:avLst>
              <a:gd name="adj" fmla="val 9639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56" name="Shape 50"/>
          <p:cNvSpPr/>
          <p:nvPr/>
        </p:nvSpPr>
        <p:spPr>
          <a:xfrm>
            <a:off x="6410165" y="3486063"/>
            <a:ext cx="380990" cy="380990"/>
          </a:xfrm>
          <a:prstGeom prst="roundRect">
            <a:avLst>
              <a:gd name="adj" fmla="val 20000"/>
            </a:avLst>
          </a:prstGeom>
          <a:solidFill>
            <a:srgbClr val="1876D2">
              <a:alpha val="20000"/>
            </a:srgbClr>
          </a:solidFill>
          <a:ln/>
        </p:spPr>
      </p:sp>
      <p:sp>
        <p:nvSpPr>
          <p:cNvPr id="57" name="Shape 51"/>
          <p:cNvSpPr/>
          <p:nvPr/>
        </p:nvSpPr>
        <p:spPr>
          <a:xfrm>
            <a:off x="6600660" y="3740056"/>
            <a:ext cx="9525" cy="15875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0" y="0"/>
                </a:moveTo>
                <a:lnTo>
                  <a:pt x="0" y="15875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58" name="Shape 52"/>
          <p:cNvSpPr/>
          <p:nvPr/>
        </p:nvSpPr>
        <p:spPr>
          <a:xfrm>
            <a:off x="6600660" y="3597185"/>
            <a:ext cx="9525" cy="15875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0" y="0"/>
                </a:moveTo>
                <a:lnTo>
                  <a:pt x="0" y="15875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59" name="Shape 53"/>
          <p:cNvSpPr/>
          <p:nvPr/>
        </p:nvSpPr>
        <p:spPr>
          <a:xfrm>
            <a:off x="6640346" y="3740056"/>
            <a:ext cx="9525" cy="15875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0" y="0"/>
                </a:moveTo>
                <a:lnTo>
                  <a:pt x="0" y="15875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0" name="Shape 54"/>
          <p:cNvSpPr/>
          <p:nvPr/>
        </p:nvSpPr>
        <p:spPr>
          <a:xfrm>
            <a:off x="6640346" y="3597185"/>
            <a:ext cx="9525" cy="15875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0" y="0"/>
                </a:moveTo>
                <a:lnTo>
                  <a:pt x="0" y="15875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1" name="Shape 55"/>
          <p:cNvSpPr/>
          <p:nvPr/>
        </p:nvSpPr>
        <p:spPr>
          <a:xfrm>
            <a:off x="6521287" y="3676558"/>
            <a:ext cx="15875" cy="9525"/>
          </a:xfrm>
          <a:custGeom>
            <a:avLst/>
            <a:gdLst/>
            <a:ahLst/>
            <a:cxnLst/>
            <a:rect l="l" t="t" r="r" b="b"/>
            <a:pathLst>
              <a:path w="15875" h="9525">
                <a:moveTo>
                  <a:pt x="0" y="0"/>
                </a:moveTo>
                <a:lnTo>
                  <a:pt x="15875" y="0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2" name="Shape 56"/>
          <p:cNvSpPr/>
          <p:nvPr/>
        </p:nvSpPr>
        <p:spPr>
          <a:xfrm>
            <a:off x="6521287" y="3716245"/>
            <a:ext cx="15875" cy="9525"/>
          </a:xfrm>
          <a:custGeom>
            <a:avLst/>
            <a:gdLst/>
            <a:ahLst/>
            <a:cxnLst/>
            <a:rect l="l" t="t" r="r" b="b"/>
            <a:pathLst>
              <a:path w="15875" h="9525">
                <a:moveTo>
                  <a:pt x="0" y="0"/>
                </a:moveTo>
                <a:lnTo>
                  <a:pt x="15875" y="0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3" name="Shape 57"/>
          <p:cNvSpPr/>
          <p:nvPr/>
        </p:nvSpPr>
        <p:spPr>
          <a:xfrm>
            <a:off x="6521287" y="3636872"/>
            <a:ext cx="15875" cy="9525"/>
          </a:xfrm>
          <a:custGeom>
            <a:avLst/>
            <a:gdLst/>
            <a:ahLst/>
            <a:cxnLst/>
            <a:rect l="l" t="t" r="r" b="b"/>
            <a:pathLst>
              <a:path w="15875" h="9525">
                <a:moveTo>
                  <a:pt x="0" y="0"/>
                </a:moveTo>
                <a:lnTo>
                  <a:pt x="15875" y="0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4" name="Shape 58"/>
          <p:cNvSpPr/>
          <p:nvPr/>
        </p:nvSpPr>
        <p:spPr>
          <a:xfrm>
            <a:off x="6664158" y="3676558"/>
            <a:ext cx="15875" cy="9525"/>
          </a:xfrm>
          <a:custGeom>
            <a:avLst/>
            <a:gdLst/>
            <a:ahLst/>
            <a:cxnLst/>
            <a:rect l="l" t="t" r="r" b="b"/>
            <a:pathLst>
              <a:path w="15875" h="9525">
                <a:moveTo>
                  <a:pt x="0" y="0"/>
                </a:moveTo>
                <a:lnTo>
                  <a:pt x="15875" y="0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5" name="Shape 59"/>
          <p:cNvSpPr/>
          <p:nvPr/>
        </p:nvSpPr>
        <p:spPr>
          <a:xfrm>
            <a:off x="6664158" y="3716245"/>
            <a:ext cx="15875" cy="9525"/>
          </a:xfrm>
          <a:custGeom>
            <a:avLst/>
            <a:gdLst/>
            <a:ahLst/>
            <a:cxnLst/>
            <a:rect l="l" t="t" r="r" b="b"/>
            <a:pathLst>
              <a:path w="15875" h="9525">
                <a:moveTo>
                  <a:pt x="0" y="0"/>
                </a:moveTo>
                <a:lnTo>
                  <a:pt x="15875" y="0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6" name="Shape 60"/>
          <p:cNvSpPr/>
          <p:nvPr/>
        </p:nvSpPr>
        <p:spPr>
          <a:xfrm>
            <a:off x="6664158" y="3636872"/>
            <a:ext cx="15875" cy="9525"/>
          </a:xfrm>
          <a:custGeom>
            <a:avLst/>
            <a:gdLst/>
            <a:ahLst/>
            <a:cxnLst/>
            <a:rect l="l" t="t" r="r" b="b"/>
            <a:pathLst>
              <a:path w="15875" h="9525">
                <a:moveTo>
                  <a:pt x="0" y="0"/>
                </a:moveTo>
                <a:lnTo>
                  <a:pt x="15875" y="0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7" name="Shape 61"/>
          <p:cNvSpPr/>
          <p:nvPr/>
        </p:nvSpPr>
        <p:spPr>
          <a:xfrm>
            <a:off x="6560973" y="3740056"/>
            <a:ext cx="9525" cy="15875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0" y="0"/>
                </a:moveTo>
                <a:lnTo>
                  <a:pt x="0" y="15875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8" name="Shape 62"/>
          <p:cNvSpPr/>
          <p:nvPr/>
        </p:nvSpPr>
        <p:spPr>
          <a:xfrm>
            <a:off x="6560973" y="3597185"/>
            <a:ext cx="9525" cy="15875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0" y="0"/>
                </a:moveTo>
                <a:lnTo>
                  <a:pt x="0" y="15875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69" name="Shape 63"/>
          <p:cNvSpPr/>
          <p:nvPr/>
        </p:nvSpPr>
        <p:spPr>
          <a:xfrm>
            <a:off x="6537162" y="3613060"/>
            <a:ext cx="126997" cy="126997"/>
          </a:xfrm>
          <a:prstGeom prst="rect">
            <a:avLst/>
          </a:prstGeom>
          <a:ln w="15875">
            <a:solidFill>
              <a:srgbClr val="4A9EFF"/>
            </a:solidFill>
            <a:prstDash val="solid"/>
          </a:ln>
        </p:spPr>
      </p:sp>
      <p:sp>
        <p:nvSpPr>
          <p:cNvPr id="70" name="Shape 64"/>
          <p:cNvSpPr/>
          <p:nvPr/>
        </p:nvSpPr>
        <p:spPr>
          <a:xfrm>
            <a:off x="6568911" y="3644809"/>
            <a:ext cx="63498" cy="63498"/>
          </a:xfrm>
          <a:prstGeom prst="rect">
            <a:avLst/>
          </a:prstGeom>
          <a:ln w="15875">
            <a:solidFill>
              <a:srgbClr val="4A9EFF"/>
            </a:solidFill>
            <a:prstDash val="solid"/>
          </a:ln>
        </p:spPr>
      </p:sp>
      <p:sp>
        <p:nvSpPr>
          <p:cNvPr id="71" name="Text 65"/>
          <p:cNvSpPr/>
          <p:nvPr/>
        </p:nvSpPr>
        <p:spPr>
          <a:xfrm>
            <a:off x="6943551" y="3486063"/>
            <a:ext cx="3558451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3D 高斯溅射技术投入</a:t>
            </a:r>
            <a:endParaRPr lang="en-US" sz="1200" dirty="0"/>
          </a:p>
        </p:txBody>
      </p:sp>
      <p:sp>
        <p:nvSpPr>
          <p:cNvPr id="72" name="Text 66"/>
          <p:cNvSpPr/>
          <p:nvPr/>
        </p:nvSpPr>
        <p:spPr>
          <a:xfrm>
            <a:off x="6943551" y="3752756"/>
            <a:ext cx="3547021" cy="2166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纳入研发计划或授权引入外部合作方，补齐前沿建模能力。</a:t>
            </a:r>
            <a:endParaRPr lang="en-US" sz="1050" dirty="0"/>
          </a:p>
        </p:txBody>
      </p:sp>
      <p:sp>
        <p:nvSpPr>
          <p:cNvPr id="73" name="Shape 67"/>
          <p:cNvSpPr/>
          <p:nvPr/>
        </p:nvSpPr>
        <p:spPr>
          <a:xfrm>
            <a:off x="6210145" y="4662371"/>
            <a:ext cx="5371966" cy="1185833"/>
          </a:xfrm>
          <a:prstGeom prst="roundRect">
            <a:avLst>
              <a:gd name="adj" fmla="val 9639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74" name="Shape 68"/>
          <p:cNvSpPr/>
          <p:nvPr/>
        </p:nvSpPr>
        <p:spPr>
          <a:xfrm>
            <a:off x="6410165" y="4824292"/>
            <a:ext cx="380990" cy="380990"/>
          </a:xfrm>
          <a:prstGeom prst="roundRect">
            <a:avLst>
              <a:gd name="adj" fmla="val 20000"/>
            </a:avLst>
          </a:prstGeom>
          <a:solidFill>
            <a:srgbClr val="1876D2">
              <a:alpha val="20000"/>
            </a:srgbClr>
          </a:solidFill>
          <a:ln/>
        </p:spPr>
      </p:sp>
      <p:sp>
        <p:nvSpPr>
          <p:cNvPr id="75" name="Shape 69"/>
          <p:cNvSpPr/>
          <p:nvPr/>
        </p:nvSpPr>
        <p:spPr>
          <a:xfrm>
            <a:off x="6521200" y="4935452"/>
            <a:ext cx="158795" cy="158732"/>
          </a:xfrm>
          <a:custGeom>
            <a:avLst/>
            <a:gdLst/>
            <a:ahLst/>
            <a:cxnLst/>
            <a:rect l="l" t="t" r="r" b="b"/>
            <a:pathLst>
              <a:path w="158795" h="158732">
                <a:moveTo>
                  <a:pt x="14771" y="52507"/>
                </a:moveTo>
                <a:cubicBezTo>
                  <a:pt x="12416" y="41901"/>
                  <a:pt x="15648" y="30827"/>
                  <a:pt x="23339" y="23153"/>
                </a:cubicBezTo>
                <a:cubicBezTo>
                  <a:pt x="31029" y="15478"/>
                  <a:pt x="42110" y="12269"/>
                  <a:pt x="52711" y="14646"/>
                </a:cubicBezTo>
                <a:cubicBezTo>
                  <a:pt x="58546" y="5521"/>
                  <a:pt x="68629" y="0"/>
                  <a:pt x="79460" y="0"/>
                </a:cubicBezTo>
                <a:cubicBezTo>
                  <a:pt x="90291" y="0"/>
                  <a:pt x="100374" y="5521"/>
                  <a:pt x="106209" y="14646"/>
                </a:cubicBezTo>
                <a:cubicBezTo>
                  <a:pt x="116827" y="12259"/>
                  <a:pt x="127927" y="15476"/>
                  <a:pt x="135623" y="23172"/>
                </a:cubicBezTo>
                <a:cubicBezTo>
                  <a:pt x="143318" y="30867"/>
                  <a:pt x="146536" y="41968"/>
                  <a:pt x="144149" y="52586"/>
                </a:cubicBezTo>
                <a:cubicBezTo>
                  <a:pt x="153274" y="58421"/>
                  <a:pt x="158795" y="68504"/>
                  <a:pt x="158795" y="79335"/>
                </a:cubicBezTo>
                <a:cubicBezTo>
                  <a:pt x="158795" y="90166"/>
                  <a:pt x="153274" y="100249"/>
                  <a:pt x="144149" y="106084"/>
                </a:cubicBezTo>
                <a:cubicBezTo>
                  <a:pt x="146526" y="116685"/>
                  <a:pt x="143317" y="127766"/>
                  <a:pt x="135642" y="135456"/>
                </a:cubicBezTo>
                <a:cubicBezTo>
                  <a:pt x="127968" y="143146"/>
                  <a:pt x="116894" y="146379"/>
                  <a:pt x="106288" y="144024"/>
                </a:cubicBezTo>
                <a:cubicBezTo>
                  <a:pt x="100461" y="153185"/>
                  <a:pt x="90356" y="158732"/>
                  <a:pt x="79499" y="158732"/>
                </a:cubicBezTo>
                <a:cubicBezTo>
                  <a:pt x="68643" y="158732"/>
                  <a:pt x="58538" y="153185"/>
                  <a:pt x="52711" y="144024"/>
                </a:cubicBezTo>
                <a:cubicBezTo>
                  <a:pt x="42110" y="146401"/>
                  <a:pt x="31029" y="143192"/>
                  <a:pt x="23339" y="135517"/>
                </a:cubicBezTo>
                <a:cubicBezTo>
                  <a:pt x="15648" y="127843"/>
                  <a:pt x="12416" y="116769"/>
                  <a:pt x="14771" y="106163"/>
                </a:cubicBezTo>
                <a:cubicBezTo>
                  <a:pt x="5574" y="100343"/>
                  <a:pt x="0" y="90218"/>
                  <a:pt x="0" y="79335"/>
                </a:cubicBezTo>
                <a:cubicBezTo>
                  <a:pt x="0" y="68452"/>
                  <a:pt x="5574" y="58327"/>
                  <a:pt x="14771" y="52507"/>
                </a:cubicBezTo>
                <a:close/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76" name="Shape 70"/>
          <p:cNvSpPr/>
          <p:nvPr/>
        </p:nvSpPr>
        <p:spPr>
          <a:xfrm>
            <a:off x="6576848" y="4998913"/>
            <a:ext cx="47624" cy="31749"/>
          </a:xfrm>
          <a:custGeom>
            <a:avLst/>
            <a:gdLst/>
            <a:ahLst/>
            <a:cxnLst/>
            <a:rect l="l" t="t" r="r" b="b"/>
            <a:pathLst>
              <a:path w="47624" h="31749">
                <a:moveTo>
                  <a:pt x="0" y="15875"/>
                </a:moveTo>
                <a:lnTo>
                  <a:pt x="15875" y="31749"/>
                </a:lnTo>
                <a:lnTo>
                  <a:pt x="47624" y="0"/>
                </a:lnTo>
              </a:path>
            </a:pathLst>
          </a:custGeom>
          <a:ln w="15875">
            <a:solidFill>
              <a:srgbClr val="4A9EFF"/>
            </a:solidFill>
            <a:prstDash val="solid"/>
          </a:ln>
        </p:spPr>
      </p:sp>
      <p:sp>
        <p:nvSpPr>
          <p:cNvPr id="77" name="Text 71"/>
          <p:cNvSpPr/>
          <p:nvPr/>
        </p:nvSpPr>
        <p:spPr>
          <a:xfrm>
            <a:off x="6943551" y="4824292"/>
            <a:ext cx="3825144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县级市场产品线授权</a:t>
            </a:r>
            <a:endParaRPr lang="en-US" sz="1200" dirty="0"/>
          </a:p>
        </p:txBody>
      </p:sp>
      <p:sp>
        <p:nvSpPr>
          <p:cNvPr id="78" name="Text 72"/>
          <p:cNvSpPr/>
          <p:nvPr/>
        </p:nvSpPr>
        <p:spPr>
          <a:xfrm>
            <a:off x="6943551" y="5090985"/>
            <a:ext cx="3813715" cy="2166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授权制定轻量化版本产品定义与定价权限，快速响应县级市场。</a:t>
            </a:r>
            <a:endParaRPr lang="en-US" sz="1050" dirty="0"/>
          </a:p>
        </p:txBody>
      </p:sp>
      <p:sp>
        <p:nvSpPr>
          <p:cNvPr id="79" name="Shape 73"/>
          <p:cNvSpPr/>
          <p:nvPr/>
        </p:nvSpPr>
        <p:spPr>
          <a:xfrm>
            <a:off x="609585" y="6076798"/>
            <a:ext cx="10972526" cy="400040"/>
          </a:xfrm>
          <a:prstGeom prst="roundRect">
            <a:avLst>
              <a:gd name="adj" fmla="val 19048"/>
            </a:avLst>
          </a:prstGeom>
          <a:solidFill>
            <a:srgbClr val="FFFFFF">
              <a:alpha val="2000"/>
            </a:srgbClr>
          </a:solidFill>
          <a:ln w="9525">
            <a:solidFill>
              <a:srgbClr val="7E93B8">
                <a:alpha val="30000"/>
              </a:srgbClr>
            </a:solidFill>
            <a:prstDash val="solid"/>
          </a:ln>
        </p:spPr>
      </p:sp>
      <p:sp>
        <p:nvSpPr>
          <p:cNvPr id="80" name="Shape 74"/>
          <p:cNvSpPr/>
          <p:nvPr/>
        </p:nvSpPr>
        <p:spPr>
          <a:xfrm>
            <a:off x="3917306" y="6213313"/>
            <a:ext cx="101604" cy="127003"/>
          </a:xfrm>
          <a:custGeom>
            <a:avLst/>
            <a:gdLst/>
            <a:ahLst/>
            <a:cxnLst/>
            <a:rect l="l" t="t" r="r" b="b"/>
            <a:pathLst>
              <a:path w="101604" h="127003">
                <a:moveTo>
                  <a:pt x="12700" y="127003"/>
                </a:moveTo>
                <a:cubicBezTo>
                  <a:pt x="5686" y="127003"/>
                  <a:pt x="0" y="121318"/>
                  <a:pt x="0" y="114304"/>
                </a:cubicBezTo>
                <a:lnTo>
                  <a:pt x="0" y="12706"/>
                </a:lnTo>
                <a:cubicBezTo>
                  <a:pt x="0" y="5692"/>
                  <a:pt x="5686" y="7"/>
                  <a:pt x="12700" y="7"/>
                </a:cubicBezTo>
                <a:lnTo>
                  <a:pt x="63498" y="7"/>
                </a:lnTo>
                <a:cubicBezTo>
                  <a:pt x="67558" y="0"/>
                  <a:pt x="71453" y="1614"/>
                  <a:pt x="74319" y="4490"/>
                </a:cubicBezTo>
                <a:lnTo>
                  <a:pt x="97102" y="27273"/>
                </a:lnTo>
                <a:cubicBezTo>
                  <a:pt x="99985" y="30139"/>
                  <a:pt x="101604" y="34040"/>
                  <a:pt x="101597" y="38106"/>
                </a:cubicBezTo>
                <a:lnTo>
                  <a:pt x="101597" y="114304"/>
                </a:lnTo>
                <a:cubicBezTo>
                  <a:pt x="101597" y="121318"/>
                  <a:pt x="95912" y="127003"/>
                  <a:pt x="88898" y="127003"/>
                </a:cubicBezTo>
                <a:close/>
              </a:path>
            </a:pathLst>
          </a:custGeom>
          <a:ln w="12700">
            <a:solidFill>
              <a:srgbClr val="7E93B8"/>
            </a:solidFill>
            <a:prstDash val="solid"/>
          </a:ln>
        </p:spPr>
      </p:sp>
      <p:sp>
        <p:nvSpPr>
          <p:cNvPr id="81" name="Shape 75"/>
          <p:cNvSpPr/>
          <p:nvPr/>
        </p:nvSpPr>
        <p:spPr>
          <a:xfrm>
            <a:off x="3980805" y="6213320"/>
            <a:ext cx="38099" cy="38099"/>
          </a:xfrm>
          <a:custGeom>
            <a:avLst/>
            <a:gdLst/>
            <a:ahLst/>
            <a:cxnLst/>
            <a:rect l="l" t="t" r="r" b="b"/>
            <a:pathLst>
              <a:path w="38099" h="38099">
                <a:moveTo>
                  <a:pt x="0" y="0"/>
                </a:moveTo>
                <a:lnTo>
                  <a:pt x="0" y="31749"/>
                </a:lnTo>
                <a:cubicBezTo>
                  <a:pt x="0" y="35256"/>
                  <a:pt x="2843" y="38099"/>
                  <a:pt x="6350" y="38099"/>
                </a:cubicBezTo>
                <a:lnTo>
                  <a:pt x="38099" y="38099"/>
                </a:lnTo>
              </a:path>
            </a:pathLst>
          </a:custGeom>
          <a:ln w="12700">
            <a:solidFill>
              <a:srgbClr val="7E93B8"/>
            </a:solidFill>
            <a:prstDash val="solid"/>
          </a:ln>
        </p:spPr>
      </p:sp>
      <p:sp>
        <p:nvSpPr>
          <p:cNvPr id="82" name="Shape 76"/>
          <p:cNvSpPr/>
          <p:nvPr/>
        </p:nvSpPr>
        <p:spPr>
          <a:xfrm>
            <a:off x="3949056" y="6283168"/>
            <a:ext cx="38099" cy="25399"/>
          </a:xfrm>
          <a:custGeom>
            <a:avLst/>
            <a:gdLst/>
            <a:ahLst/>
            <a:cxnLst/>
            <a:rect l="l" t="t" r="r" b="b"/>
            <a:pathLst>
              <a:path w="38099" h="25399">
                <a:moveTo>
                  <a:pt x="0" y="12700"/>
                </a:moveTo>
                <a:lnTo>
                  <a:pt x="12700" y="25399"/>
                </a:lnTo>
                <a:lnTo>
                  <a:pt x="38099" y="0"/>
                </a:lnTo>
              </a:path>
            </a:pathLst>
          </a:custGeom>
          <a:ln w="12700">
            <a:solidFill>
              <a:srgbClr val="7E93B8"/>
            </a:solidFill>
            <a:prstDash val="solid"/>
          </a:ln>
        </p:spPr>
      </p:sp>
      <p:sp>
        <p:nvSpPr>
          <p:cNvPr id="83" name="Text 77"/>
          <p:cNvSpPr/>
          <p:nvPr/>
        </p:nvSpPr>
        <p:spPr>
          <a:xfrm>
            <a:off x="4120501" y="6181570"/>
            <a:ext cx="425929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本报告数据均来自公开信源，可逐条回溯 · 低空业务部 · 2026 年 8 月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223039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360096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导航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089692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175415" y="428614"/>
            <a:ext cx="61339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全篇结构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2743131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本次汇报的四条主线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151710" y="380990"/>
            <a:ext cx="510408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528724"/>
            <a:ext cx="5371966" cy="2007344"/>
          </a:xfrm>
          <a:prstGeom prst="roundRect">
            <a:avLst>
              <a:gd name="adj" fmla="val 5694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14" name="Text 8"/>
          <p:cNvSpPr/>
          <p:nvPr/>
        </p:nvSpPr>
        <p:spPr>
          <a:xfrm>
            <a:off x="847704" y="1766843"/>
            <a:ext cx="604584" cy="380990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700" dirty="0"/>
          </a:p>
        </p:txBody>
      </p:sp>
      <p:sp>
        <p:nvSpPr>
          <p:cNvPr id="15" name="Text 9"/>
          <p:cNvSpPr/>
          <p:nvPr/>
        </p:nvSpPr>
        <p:spPr>
          <a:xfrm>
            <a:off x="1437048" y="1766843"/>
            <a:ext cx="3430789" cy="31431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市场与政策环境</a:t>
            </a:r>
            <a:endParaRPr lang="en-US" sz="1800" dirty="0"/>
          </a:p>
        </p:txBody>
      </p:sp>
      <p:sp>
        <p:nvSpPr>
          <p:cNvPr id="16" name="Text 10"/>
          <p:cNvSpPr/>
          <p:nvPr/>
        </p:nvSpPr>
        <p:spPr>
          <a:xfrm>
            <a:off x="1437048" y="2157359"/>
            <a:ext cx="3385071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上位法确立，1.5 万亿市场进入常态化运营元年。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6210145" y="1528724"/>
            <a:ext cx="5371966" cy="2007344"/>
          </a:xfrm>
          <a:prstGeom prst="roundRect">
            <a:avLst>
              <a:gd name="adj" fmla="val 5694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6448264" y="1766843"/>
            <a:ext cx="671258" cy="380990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700" dirty="0"/>
          </a:p>
        </p:txBody>
      </p:sp>
      <p:sp>
        <p:nvSpPr>
          <p:cNvPr id="19" name="Text 13"/>
          <p:cNvSpPr/>
          <p:nvPr/>
        </p:nvSpPr>
        <p:spPr>
          <a:xfrm>
            <a:off x="7104282" y="1766843"/>
            <a:ext cx="3185080" cy="31431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项目与商机进展</a:t>
            </a:r>
            <a:endParaRPr lang="en-US" sz="1800" dirty="0"/>
          </a:p>
        </p:txBody>
      </p:sp>
      <p:sp>
        <p:nvSpPr>
          <p:cNvPr id="20" name="Text 14"/>
          <p:cNvSpPr/>
          <p:nvPr/>
        </p:nvSpPr>
        <p:spPr>
          <a:xfrm>
            <a:off x="7104282" y="2157359"/>
            <a:ext cx="3139362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在招重点稳步推进，地方规划持续释放商机。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609585" y="3764662"/>
            <a:ext cx="5371966" cy="2007344"/>
          </a:xfrm>
          <a:prstGeom prst="roundRect">
            <a:avLst>
              <a:gd name="adj" fmla="val 5694"/>
            </a:avLst>
          </a:prstGeom>
          <a:solidFill>
            <a:srgbClr val="0D2547"/>
          </a:solidFill>
          <a:ln w="9525">
            <a:solidFill>
              <a:srgbClr val="F5A623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847704" y="4002781"/>
            <a:ext cx="678996" cy="380990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700" dirty="0"/>
          </a:p>
        </p:txBody>
      </p:sp>
      <p:sp>
        <p:nvSpPr>
          <p:cNvPr id="23" name="Text 17"/>
          <p:cNvSpPr/>
          <p:nvPr/>
        </p:nvSpPr>
        <p:spPr>
          <a:xfrm>
            <a:off x="1511461" y="4002781"/>
            <a:ext cx="3947508" cy="31431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竞争格局变化</a:t>
            </a:r>
            <a:endParaRPr lang="en-US" sz="1800" dirty="0"/>
          </a:p>
        </p:txBody>
      </p:sp>
      <p:sp>
        <p:nvSpPr>
          <p:cNvPr id="24" name="Text 18"/>
          <p:cNvSpPr/>
          <p:nvPr/>
        </p:nvSpPr>
        <p:spPr>
          <a:xfrm>
            <a:off x="1511461" y="4393296"/>
            <a:ext cx="3901789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本月最需重视：运营商低价切入 + 整机厂商获资本加持。</a:t>
            </a:r>
            <a:endParaRPr lang="en-US" sz="1200" dirty="0"/>
          </a:p>
        </p:txBody>
      </p:sp>
      <p:sp>
        <p:nvSpPr>
          <p:cNvPr id="25" name="Shape 19"/>
          <p:cNvSpPr/>
          <p:nvPr/>
        </p:nvSpPr>
        <p:spPr>
          <a:xfrm>
            <a:off x="6210145" y="3764662"/>
            <a:ext cx="5371966" cy="2007344"/>
          </a:xfrm>
          <a:prstGeom prst="roundRect">
            <a:avLst>
              <a:gd name="adj" fmla="val 5694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6448264" y="4002781"/>
            <a:ext cx="690307" cy="380990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700" dirty="0"/>
          </a:p>
        </p:txBody>
      </p:sp>
      <p:sp>
        <p:nvSpPr>
          <p:cNvPr id="27" name="Text 21"/>
          <p:cNvSpPr/>
          <p:nvPr/>
        </p:nvSpPr>
        <p:spPr>
          <a:xfrm>
            <a:off x="7123331" y="4002781"/>
            <a:ext cx="3794665" cy="31431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决策与行动</a:t>
            </a:r>
            <a:endParaRPr lang="en-US" sz="1800" dirty="0"/>
          </a:p>
        </p:txBody>
      </p:sp>
      <p:sp>
        <p:nvSpPr>
          <p:cNvPr id="28" name="Text 22"/>
          <p:cNvSpPr/>
          <p:nvPr/>
        </p:nvSpPr>
        <p:spPr>
          <a:xfrm>
            <a:off x="7123331" y="4393296"/>
            <a:ext cx="3748946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四项风险须防范，下月重点已排序，三项支持待授权。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609585" y="6000600"/>
            <a:ext cx="10972526" cy="476238"/>
          </a:xfrm>
          <a:prstGeom prst="roundRect">
            <a:avLst>
              <a:gd name="adj" fmla="val 16000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30000"/>
              </a:srgbClr>
            </a:solidFill>
            <a:prstDash val="solid"/>
          </a:ln>
        </p:spPr>
      </p:sp>
      <p:sp>
        <p:nvSpPr>
          <p:cNvPr id="30" name="Shape 24"/>
          <p:cNvSpPr/>
          <p:nvPr/>
        </p:nvSpPr>
        <p:spPr>
          <a:xfrm>
            <a:off x="857229" y="6159346"/>
            <a:ext cx="95248" cy="95248"/>
          </a:xfrm>
          <a:custGeom>
            <a:avLst/>
            <a:gdLst/>
            <a:ahLst/>
            <a:cxnLst/>
            <a:rect l="l" t="t" r="r" b="b"/>
            <a:pathLst>
              <a:path w="95248" h="95248">
                <a:moveTo>
                  <a:pt x="71436" y="95248"/>
                </a:moveTo>
                <a:cubicBezTo>
                  <a:pt x="73023" y="87310"/>
                  <a:pt x="76992" y="81754"/>
                  <a:pt x="83342" y="75404"/>
                </a:cubicBezTo>
                <a:cubicBezTo>
                  <a:pt x="91279" y="68261"/>
                  <a:pt x="95248" y="57942"/>
                  <a:pt x="95248" y="47624"/>
                </a:cubicBezTo>
                <a:cubicBezTo>
                  <a:pt x="95248" y="21322"/>
                  <a:pt x="73926" y="0"/>
                  <a:pt x="47624" y="0"/>
                </a:cubicBezTo>
                <a:cubicBezTo>
                  <a:pt x="21322" y="0"/>
                  <a:pt x="0" y="21322"/>
                  <a:pt x="0" y="47624"/>
                </a:cubicBezTo>
                <a:cubicBezTo>
                  <a:pt x="0" y="55561"/>
                  <a:pt x="1587" y="65086"/>
                  <a:pt x="11906" y="75404"/>
                </a:cubicBezTo>
                <a:cubicBezTo>
                  <a:pt x="17462" y="80960"/>
                  <a:pt x="22224" y="87310"/>
                  <a:pt x="23812" y="95248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31" name="Shape 25"/>
          <p:cNvSpPr/>
          <p:nvPr/>
        </p:nvSpPr>
        <p:spPr>
          <a:xfrm>
            <a:off x="881040" y="6286343"/>
            <a:ext cx="47624" cy="9525"/>
          </a:xfrm>
          <a:custGeom>
            <a:avLst/>
            <a:gdLst/>
            <a:ahLst/>
            <a:cxnLst/>
            <a:rect l="l" t="t" r="r" b="b"/>
            <a:pathLst>
              <a:path w="47624" h="9525">
                <a:moveTo>
                  <a:pt x="0" y="0"/>
                </a:moveTo>
                <a:lnTo>
                  <a:pt x="47624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32" name="Shape 26"/>
          <p:cNvSpPr/>
          <p:nvPr/>
        </p:nvSpPr>
        <p:spPr>
          <a:xfrm>
            <a:off x="888978" y="6318092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0" y="0"/>
                </a:moveTo>
                <a:lnTo>
                  <a:pt x="3174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33" name="Text 27"/>
          <p:cNvSpPr/>
          <p:nvPr/>
        </p:nvSpPr>
        <p:spPr>
          <a:xfrm>
            <a:off x="1114397" y="6124422"/>
            <a:ext cx="4439194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全篇主轴 —— 规模在涨，竞争在变，需要从"抢点"转向"守面"。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606262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47662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206222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291945" y="428614"/>
            <a:ext cx="880088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月度核心结论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4171846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规模在涨，但竞争格局正在变化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149627" y="380990"/>
            <a:ext cx="512492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528724"/>
            <a:ext cx="10972526" cy="733407"/>
          </a:xfrm>
          <a:prstGeom prst="roundRect">
            <a:avLst>
              <a:gd name="adj" fmla="val 15584"/>
            </a:avLst>
          </a:prstGeom>
          <a:solidFill>
            <a:srgbClr val="0D2547"/>
          </a:solidFill>
          <a:ln w="19050">
            <a:solidFill>
              <a:srgbClr val="F5A623">
                <a:alpha val="40000"/>
              </a:srgbClr>
            </a:solidFill>
            <a:prstDash val="solid"/>
          </a:ln>
        </p:spPr>
      </p:sp>
      <p:sp>
        <p:nvSpPr>
          <p:cNvPr id="14" name="Text 8"/>
          <p:cNvSpPr/>
          <p:nvPr/>
        </p:nvSpPr>
        <p:spPr>
          <a:xfrm>
            <a:off x="590535" y="1433477"/>
            <a:ext cx="636671" cy="57148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4500" dirty="0">
                <a:solidFill>
                  <a:srgbClr val="F5A623">
                    <a:alpha val="25000"/>
                  </a:srgbClr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“</a:t>
            </a:r>
            <a:endParaRPr lang="en-US" sz="4500" dirty="0"/>
          </a:p>
        </p:txBody>
      </p:sp>
      <p:sp>
        <p:nvSpPr>
          <p:cNvPr id="15" name="Text 9"/>
          <p:cNvSpPr/>
          <p:nvPr/>
        </p:nvSpPr>
        <p:spPr>
          <a:xfrm>
            <a:off x="895328" y="1738269"/>
            <a:ext cx="10538197" cy="314317"/>
          </a:xfrm>
          <a:prstGeom prst="rect">
            <a:avLst/>
          </a:prstGeom>
          <a:noFill/>
          <a:ln/>
        </p:spPr>
        <p:txBody>
          <a:bodyPr wrap="none" lIns="30480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规模在涨，但竞争格局正在变化，需要从"抢点"转向"守面"。</a:t>
            </a:r>
            <a:endParaRPr lang="en-US" sz="1800" dirty="0"/>
          </a:p>
        </p:txBody>
      </p:sp>
      <p:sp>
        <p:nvSpPr>
          <p:cNvPr id="16" name="Shape 10"/>
          <p:cNvSpPr/>
          <p:nvPr/>
        </p:nvSpPr>
        <p:spPr>
          <a:xfrm>
            <a:off x="609585" y="2490725"/>
            <a:ext cx="5371966" cy="3281280"/>
          </a:xfrm>
          <a:prstGeom prst="roundRect">
            <a:avLst>
              <a:gd name="adj" fmla="val 3483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17" name="Shape 11"/>
          <p:cNvSpPr/>
          <p:nvPr/>
        </p:nvSpPr>
        <p:spPr>
          <a:xfrm>
            <a:off x="974701" y="2822504"/>
            <a:ext cx="47624" cy="47624"/>
          </a:xfrm>
          <a:custGeom>
            <a:avLst/>
            <a:gdLst/>
            <a:ahLst/>
            <a:cxnLst/>
            <a:rect l="l" t="t" r="r" b="b"/>
            <a:pathLst>
              <a:path w="47624" h="47624">
                <a:moveTo>
                  <a:pt x="0" y="0"/>
                </a:moveTo>
                <a:lnTo>
                  <a:pt x="47624" y="0"/>
                </a:lnTo>
                <a:lnTo>
                  <a:pt x="47624" y="47624"/>
                </a:lnTo>
              </a:path>
            </a:pathLst>
          </a:custGeom>
          <a:ln w="15875">
            <a:solidFill>
              <a:srgbClr val="2DD4BF"/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863578" y="2822504"/>
            <a:ext cx="158746" cy="79373"/>
          </a:xfrm>
          <a:custGeom>
            <a:avLst/>
            <a:gdLst/>
            <a:ahLst/>
            <a:cxnLst/>
            <a:rect l="l" t="t" r="r" b="b"/>
            <a:pathLst>
              <a:path w="158746" h="79373">
                <a:moveTo>
                  <a:pt x="158746" y="0"/>
                </a:moveTo>
                <a:lnTo>
                  <a:pt x="91279" y="67467"/>
                </a:lnTo>
                <a:lnTo>
                  <a:pt x="51592" y="27781"/>
                </a:lnTo>
                <a:lnTo>
                  <a:pt x="0" y="79373"/>
                </a:lnTo>
              </a:path>
            </a:pathLst>
          </a:custGeom>
          <a:ln w="15875">
            <a:solidFill>
              <a:srgbClr val="2DD4BF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1114397" y="2728844"/>
            <a:ext cx="1257269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DD4B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两个正向信号</a:t>
            </a:r>
            <a:endParaRPr lang="en-US" sz="1500" dirty="0"/>
          </a:p>
        </p:txBody>
      </p:sp>
      <p:sp>
        <p:nvSpPr>
          <p:cNvPr id="20" name="Shape 14"/>
          <p:cNvSpPr/>
          <p:nvPr/>
        </p:nvSpPr>
        <p:spPr>
          <a:xfrm>
            <a:off x="847704" y="3147934"/>
            <a:ext cx="228594" cy="228594"/>
          </a:xfrm>
          <a:prstGeom prst="ellipse">
            <a:avLst/>
          </a:prstGeom>
          <a:solidFill>
            <a:srgbClr val="2DD4BF">
              <a:alpha val="15000"/>
            </a:srgbClr>
          </a:solidFill>
          <a:ln/>
        </p:spPr>
      </p:sp>
      <p:sp>
        <p:nvSpPr>
          <p:cNvPr id="21" name="Text 15"/>
          <p:cNvSpPr/>
          <p:nvPr/>
        </p:nvSpPr>
        <p:spPr>
          <a:xfrm>
            <a:off x="807700" y="3147934"/>
            <a:ext cx="30860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50" dirty="0"/>
          </a:p>
        </p:txBody>
      </p:sp>
      <p:sp>
        <p:nvSpPr>
          <p:cNvPr id="22" name="Text 16"/>
          <p:cNvSpPr/>
          <p:nvPr/>
        </p:nvSpPr>
        <p:spPr>
          <a:xfrm>
            <a:off x="1190595" y="3147934"/>
            <a:ext cx="1920192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中标金额与项目数量双增。</a:t>
            </a:r>
            <a:endParaRPr lang="en-US" sz="1200" dirty="0"/>
          </a:p>
        </p:txBody>
      </p:sp>
      <p:sp>
        <p:nvSpPr>
          <p:cNvPr id="23" name="Shape 17"/>
          <p:cNvSpPr/>
          <p:nvPr/>
        </p:nvSpPr>
        <p:spPr>
          <a:xfrm>
            <a:off x="847704" y="3547974"/>
            <a:ext cx="228594" cy="228594"/>
          </a:xfrm>
          <a:prstGeom prst="ellipse">
            <a:avLst/>
          </a:prstGeom>
          <a:solidFill>
            <a:srgbClr val="2DD4BF">
              <a:alpha val="15000"/>
            </a:srgbClr>
          </a:solidFill>
          <a:ln/>
        </p:spPr>
      </p:sp>
      <p:sp>
        <p:nvSpPr>
          <p:cNvPr id="24" name="Text 18"/>
          <p:cNvSpPr/>
          <p:nvPr/>
        </p:nvSpPr>
        <p:spPr>
          <a:xfrm>
            <a:off x="807700" y="3547974"/>
            <a:ext cx="30860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  <p:sp>
        <p:nvSpPr>
          <p:cNvPr id="25" name="Text 19"/>
          <p:cNvSpPr/>
          <p:nvPr/>
        </p:nvSpPr>
        <p:spPr>
          <a:xfrm>
            <a:off x="1190595" y="3547974"/>
            <a:ext cx="3436713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"一网统飞"标准化产品可复制性得到进一步验证。</a:t>
            </a:r>
            <a:endParaRPr lang="en-US" sz="1200" dirty="0"/>
          </a:p>
        </p:txBody>
      </p:sp>
      <p:sp>
        <p:nvSpPr>
          <p:cNvPr id="26" name="Shape 20"/>
          <p:cNvSpPr/>
          <p:nvPr/>
        </p:nvSpPr>
        <p:spPr>
          <a:xfrm>
            <a:off x="6210145" y="2490725"/>
            <a:ext cx="5371966" cy="3281280"/>
          </a:xfrm>
          <a:prstGeom prst="roundRect">
            <a:avLst>
              <a:gd name="adj" fmla="val 3483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6463274" y="2790645"/>
            <a:ext cx="160303" cy="143033"/>
          </a:xfrm>
          <a:custGeom>
            <a:avLst/>
            <a:gdLst/>
            <a:ahLst/>
            <a:cxnLst/>
            <a:rect l="l" t="t" r="r" b="b"/>
            <a:pathLst>
              <a:path w="160303" h="143033">
                <a:moveTo>
                  <a:pt x="157467" y="119170"/>
                </a:moveTo>
                <a:lnTo>
                  <a:pt x="93969" y="8048"/>
                </a:lnTo>
                <a:cubicBezTo>
                  <a:pt x="91150" y="3074"/>
                  <a:pt x="85875" y="0"/>
                  <a:pt x="80158" y="0"/>
                </a:cubicBezTo>
                <a:cubicBezTo>
                  <a:pt x="74441" y="0"/>
                  <a:pt x="69166" y="3074"/>
                  <a:pt x="66347" y="8048"/>
                </a:cubicBezTo>
                <a:lnTo>
                  <a:pt x="2849" y="119170"/>
                </a:lnTo>
                <a:cubicBezTo>
                  <a:pt x="0" y="124104"/>
                  <a:pt x="13" y="130185"/>
                  <a:pt x="2884" y="135107"/>
                </a:cubicBezTo>
                <a:cubicBezTo>
                  <a:pt x="5755" y="140028"/>
                  <a:pt x="11042" y="143033"/>
                  <a:pt x="16739" y="142982"/>
                </a:cubicBezTo>
                <a:lnTo>
                  <a:pt x="143736" y="142982"/>
                </a:lnTo>
                <a:cubicBezTo>
                  <a:pt x="149404" y="142976"/>
                  <a:pt x="154640" y="139948"/>
                  <a:pt x="157471" y="135037"/>
                </a:cubicBezTo>
                <a:cubicBezTo>
                  <a:pt x="160303" y="130127"/>
                  <a:pt x="160302" y="124079"/>
                  <a:pt x="157467" y="119170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28" name="Shape 22"/>
          <p:cNvSpPr/>
          <p:nvPr/>
        </p:nvSpPr>
        <p:spPr>
          <a:xfrm>
            <a:off x="6543511" y="2838379"/>
            <a:ext cx="9525" cy="31749"/>
          </a:xfrm>
          <a:custGeom>
            <a:avLst/>
            <a:gdLst/>
            <a:ahLst/>
            <a:cxnLst/>
            <a:rect l="l" t="t" r="r" b="b"/>
            <a:pathLst>
              <a:path w="9525" h="31749">
                <a:moveTo>
                  <a:pt x="0" y="0"/>
                </a:moveTo>
                <a:lnTo>
                  <a:pt x="0" y="31749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6543511" y="2901877"/>
            <a:ext cx="79" cy="9525"/>
          </a:xfrm>
          <a:custGeom>
            <a:avLst/>
            <a:gdLst/>
            <a:ahLst/>
            <a:cxnLst/>
            <a:rect l="l" t="t" r="r" b="b"/>
            <a:pathLst>
              <a:path w="79" h="9525">
                <a:moveTo>
                  <a:pt x="0" y="0"/>
                </a:moveTo>
                <a:lnTo>
                  <a:pt x="7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6714957" y="2728844"/>
            <a:ext cx="1257269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A623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两个警示信号</a:t>
            </a:r>
            <a:endParaRPr lang="en-US" sz="1500" dirty="0"/>
          </a:p>
        </p:txBody>
      </p:sp>
      <p:sp>
        <p:nvSpPr>
          <p:cNvPr id="31" name="Shape 25"/>
          <p:cNvSpPr/>
          <p:nvPr/>
        </p:nvSpPr>
        <p:spPr>
          <a:xfrm>
            <a:off x="6448264" y="3147934"/>
            <a:ext cx="228594" cy="228594"/>
          </a:xfrm>
          <a:prstGeom prst="ellipse">
            <a:avLst/>
          </a:prstGeom>
          <a:solidFill>
            <a:srgbClr val="F5A623">
              <a:alpha val="15000"/>
            </a:srgbClr>
          </a:solidFill>
          <a:ln/>
        </p:spPr>
      </p:sp>
      <p:sp>
        <p:nvSpPr>
          <p:cNvPr id="32" name="Text 26"/>
          <p:cNvSpPr/>
          <p:nvPr/>
        </p:nvSpPr>
        <p:spPr>
          <a:xfrm>
            <a:off x="6408260" y="3147934"/>
            <a:ext cx="30860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50" dirty="0"/>
          </a:p>
        </p:txBody>
      </p:sp>
      <p:sp>
        <p:nvSpPr>
          <p:cNvPr id="33" name="Text 27"/>
          <p:cNvSpPr/>
          <p:nvPr/>
        </p:nvSpPr>
        <p:spPr>
          <a:xfrm>
            <a:off x="6791155" y="3147934"/>
            <a:ext cx="2682173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运营商开始以低价切入县级试点市场。</a:t>
            </a:r>
            <a:endParaRPr lang="en-US" sz="1200" dirty="0"/>
          </a:p>
        </p:txBody>
      </p:sp>
      <p:sp>
        <p:nvSpPr>
          <p:cNvPr id="34" name="Shape 28"/>
          <p:cNvSpPr/>
          <p:nvPr/>
        </p:nvSpPr>
        <p:spPr>
          <a:xfrm>
            <a:off x="6448264" y="3547974"/>
            <a:ext cx="228594" cy="228594"/>
          </a:xfrm>
          <a:prstGeom prst="ellipse">
            <a:avLst/>
          </a:prstGeom>
          <a:solidFill>
            <a:srgbClr val="F5A623">
              <a:alpha val="15000"/>
            </a:srgbClr>
          </a:solidFill>
          <a:ln/>
        </p:spPr>
      </p:sp>
      <p:sp>
        <p:nvSpPr>
          <p:cNvPr id="35" name="Text 29"/>
          <p:cNvSpPr/>
          <p:nvPr/>
        </p:nvSpPr>
        <p:spPr>
          <a:xfrm>
            <a:off x="6408260" y="3547974"/>
            <a:ext cx="30860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  <p:sp>
        <p:nvSpPr>
          <p:cNvPr id="36" name="Text 30"/>
          <p:cNvSpPr/>
          <p:nvPr/>
        </p:nvSpPr>
        <p:spPr>
          <a:xfrm>
            <a:off x="6791155" y="3528924"/>
            <a:ext cx="4644274" cy="533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新版《民用航空法》施行后合规门槛提升，对交付资质与运维能力提出更高要求。</a:t>
            </a:r>
            <a:endParaRPr lang="en-US" sz="1200" dirty="0"/>
          </a:p>
        </p:txBody>
      </p:sp>
      <p:sp>
        <p:nvSpPr>
          <p:cNvPr id="37" name="Shape 31"/>
          <p:cNvSpPr/>
          <p:nvPr/>
        </p:nvSpPr>
        <p:spPr>
          <a:xfrm>
            <a:off x="609585" y="6000600"/>
            <a:ext cx="10972526" cy="476238"/>
          </a:xfrm>
          <a:prstGeom prst="roundRect">
            <a:avLst>
              <a:gd name="adj" fmla="val 16000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30000"/>
              </a:srgbClr>
            </a:solidFill>
            <a:prstDash val="solid"/>
          </a:ln>
        </p:spPr>
      </p:sp>
      <p:sp>
        <p:nvSpPr>
          <p:cNvPr id="38" name="Shape 32"/>
          <p:cNvSpPr/>
          <p:nvPr/>
        </p:nvSpPr>
        <p:spPr>
          <a:xfrm>
            <a:off x="857229" y="6159346"/>
            <a:ext cx="95248" cy="95248"/>
          </a:xfrm>
          <a:custGeom>
            <a:avLst/>
            <a:gdLst/>
            <a:ahLst/>
            <a:cxnLst/>
            <a:rect l="l" t="t" r="r" b="b"/>
            <a:pathLst>
              <a:path w="95248" h="95248">
                <a:moveTo>
                  <a:pt x="71436" y="95248"/>
                </a:moveTo>
                <a:cubicBezTo>
                  <a:pt x="73023" y="87310"/>
                  <a:pt x="76992" y="81754"/>
                  <a:pt x="83342" y="75404"/>
                </a:cubicBezTo>
                <a:cubicBezTo>
                  <a:pt x="91279" y="68261"/>
                  <a:pt x="95248" y="57942"/>
                  <a:pt x="95248" y="47624"/>
                </a:cubicBezTo>
                <a:cubicBezTo>
                  <a:pt x="95248" y="21322"/>
                  <a:pt x="73926" y="0"/>
                  <a:pt x="47624" y="0"/>
                </a:cubicBezTo>
                <a:cubicBezTo>
                  <a:pt x="21322" y="0"/>
                  <a:pt x="0" y="21322"/>
                  <a:pt x="0" y="47624"/>
                </a:cubicBezTo>
                <a:cubicBezTo>
                  <a:pt x="0" y="55561"/>
                  <a:pt x="1587" y="65086"/>
                  <a:pt x="11906" y="75404"/>
                </a:cubicBezTo>
                <a:cubicBezTo>
                  <a:pt x="17462" y="80960"/>
                  <a:pt x="22224" y="87310"/>
                  <a:pt x="23812" y="95248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39" name="Shape 33"/>
          <p:cNvSpPr/>
          <p:nvPr/>
        </p:nvSpPr>
        <p:spPr>
          <a:xfrm>
            <a:off x="881040" y="6286343"/>
            <a:ext cx="47624" cy="9525"/>
          </a:xfrm>
          <a:custGeom>
            <a:avLst/>
            <a:gdLst/>
            <a:ahLst/>
            <a:cxnLst/>
            <a:rect l="l" t="t" r="r" b="b"/>
            <a:pathLst>
              <a:path w="47624" h="9525">
                <a:moveTo>
                  <a:pt x="0" y="0"/>
                </a:moveTo>
                <a:lnTo>
                  <a:pt x="47624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40" name="Shape 34"/>
          <p:cNvSpPr/>
          <p:nvPr/>
        </p:nvSpPr>
        <p:spPr>
          <a:xfrm>
            <a:off x="888978" y="6318092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0" y="0"/>
                </a:moveTo>
                <a:lnTo>
                  <a:pt x="3174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41" name="Text 35"/>
          <p:cNvSpPr/>
          <p:nvPr/>
        </p:nvSpPr>
        <p:spPr>
          <a:xfrm>
            <a:off x="1114397" y="6124422"/>
            <a:ext cx="5589755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本月总态度：增长仍在，但竞争焦点已从"抢新点位"转向"守住已有面上的优势"。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455656" y="1523962"/>
            <a:ext cx="6717189" cy="380990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30000" b="1" dirty="0">
                <a:solidFill>
                  <a:srgbClr val="1876D2">
                    <a:alpha val="1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000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1981" y="3238419"/>
            <a:ext cx="3619410" cy="361941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761981" y="2557399"/>
            <a:ext cx="57149" cy="1743031"/>
          </a:xfrm>
          <a:prstGeom prst="roundRect">
            <a:avLst>
              <a:gd name="adj" fmla="val 166648750"/>
            </a:avLst>
          </a:prstGeom>
          <a:solidFill>
            <a:srgbClr val="F5A623"/>
          </a:solidFill>
          <a:ln/>
        </p:spPr>
      </p:sp>
      <p:sp>
        <p:nvSpPr>
          <p:cNvPr id="7" name="Text 2"/>
          <p:cNvSpPr/>
          <p:nvPr/>
        </p:nvSpPr>
        <p:spPr>
          <a:xfrm>
            <a:off x="1123922" y="2557399"/>
            <a:ext cx="1206758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01</a:t>
            </a:r>
            <a:endParaRPr lang="en-US" sz="1800" dirty="0"/>
          </a:p>
        </p:txBody>
      </p:sp>
      <p:sp>
        <p:nvSpPr>
          <p:cNvPr id="8" name="Shape 3"/>
          <p:cNvSpPr/>
          <p:nvPr/>
        </p:nvSpPr>
        <p:spPr>
          <a:xfrm>
            <a:off x="2307820" y="2705032"/>
            <a:ext cx="609585" cy="9525"/>
          </a:xfrm>
          <a:prstGeom prst="rect">
            <a:avLst/>
          </a:prstGeom>
          <a:solidFill>
            <a:srgbClr val="F5A623">
              <a:alpha val="60000"/>
            </a:srgbClr>
          </a:solidFill>
          <a:ln/>
        </p:spPr>
      </p:sp>
      <p:sp>
        <p:nvSpPr>
          <p:cNvPr id="9" name="Text 4"/>
          <p:cNvSpPr/>
          <p:nvPr/>
        </p:nvSpPr>
        <p:spPr>
          <a:xfrm>
            <a:off x="1123922" y="3052686"/>
            <a:ext cx="6453175" cy="71435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市场与政策环境</a:t>
            </a:r>
            <a:endParaRPr lang="en-US" sz="4500" dirty="0"/>
          </a:p>
        </p:txBody>
      </p:sp>
      <p:sp>
        <p:nvSpPr>
          <p:cNvPr id="10" name="Text 5"/>
          <p:cNvSpPr/>
          <p:nvPr/>
        </p:nvSpPr>
        <p:spPr>
          <a:xfrm>
            <a:off x="1123922" y="3995638"/>
            <a:ext cx="6247440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行业上位法确立 · 市场规模 1.5 万亿 · 进入常态化运营元年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920281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657298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01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386895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472617" y="428614"/>
            <a:ext cx="101343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市场与政策环境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5314817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政策面出现三项标志性变化，均利好我方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152752" y="380990"/>
            <a:ext cx="509366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528724"/>
            <a:ext cx="3505112" cy="4243281"/>
          </a:xfrm>
          <a:prstGeom prst="roundRect">
            <a:avLst>
              <a:gd name="adj" fmla="val 3261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3647984" y="1690645"/>
            <a:ext cx="304792" cy="304792"/>
          </a:xfrm>
          <a:prstGeom prst="ellipse">
            <a:avLst/>
          </a:prstGeom>
          <a:solidFill>
            <a:srgbClr val="F5A623">
              <a:alpha val="20000"/>
            </a:srgbClr>
          </a:solidFill>
          <a:ln/>
        </p:spPr>
      </p:sp>
      <p:sp>
        <p:nvSpPr>
          <p:cNvPr id="15" name="Text 9"/>
          <p:cNvSpPr/>
          <p:nvPr/>
        </p:nvSpPr>
        <p:spPr>
          <a:xfrm>
            <a:off x="3602265" y="1690645"/>
            <a:ext cx="396230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6" name="Shape 10"/>
          <p:cNvSpPr/>
          <p:nvPr/>
        </p:nvSpPr>
        <p:spPr>
          <a:xfrm>
            <a:off x="898503" y="1798593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0"/>
                </a:moveTo>
                <a:lnTo>
                  <a:pt x="0" y="1905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17" name="Shape 11"/>
          <p:cNvSpPr/>
          <p:nvPr/>
        </p:nvSpPr>
        <p:spPr>
          <a:xfrm>
            <a:off x="949301" y="1798593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0"/>
                </a:moveTo>
                <a:lnTo>
                  <a:pt x="0" y="1905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866753" y="1804942"/>
            <a:ext cx="114297" cy="114297"/>
          </a:xfrm>
          <a:prstGeom prst="rect">
            <a:avLst/>
          </a:prstGeom>
          <a:ln w="12700">
            <a:solidFill>
              <a:srgbClr val="1876D2"/>
            </a:solidFill>
            <a:prstDash val="solid"/>
          </a:ln>
        </p:spPr>
      </p:sp>
      <p:sp>
        <p:nvSpPr>
          <p:cNvPr id="19" name="Shape 13"/>
          <p:cNvSpPr/>
          <p:nvPr/>
        </p:nvSpPr>
        <p:spPr>
          <a:xfrm>
            <a:off x="866753" y="1843041"/>
            <a:ext cx="114297" cy="9525"/>
          </a:xfrm>
          <a:custGeom>
            <a:avLst/>
            <a:gdLst/>
            <a:ahLst/>
            <a:cxnLst/>
            <a:rect l="l" t="t" r="r" b="b"/>
            <a:pathLst>
              <a:path w="114297" h="9525">
                <a:moveTo>
                  <a:pt x="0" y="0"/>
                </a:moveTo>
                <a:lnTo>
                  <a:pt x="114297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904852" y="1868441"/>
            <a:ext cx="38099" cy="25399"/>
          </a:xfrm>
          <a:custGeom>
            <a:avLst/>
            <a:gdLst/>
            <a:ahLst/>
            <a:cxnLst/>
            <a:rect l="l" t="t" r="r" b="b"/>
            <a:pathLst>
              <a:path w="38099" h="25399">
                <a:moveTo>
                  <a:pt x="0" y="12700"/>
                </a:moveTo>
                <a:lnTo>
                  <a:pt x="12700" y="25399"/>
                </a:lnTo>
                <a:lnTo>
                  <a:pt x="38099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1076298" y="1766843"/>
            <a:ext cx="58422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 月 1 日</a:t>
            </a:r>
            <a:endParaRPr lang="en-US" sz="1050" dirty="0"/>
          </a:p>
        </p:txBody>
      </p:sp>
      <p:sp>
        <p:nvSpPr>
          <p:cNvPr id="22" name="Text 16"/>
          <p:cNvSpPr/>
          <p:nvPr/>
        </p:nvSpPr>
        <p:spPr>
          <a:xfrm>
            <a:off x="847704" y="2071636"/>
            <a:ext cx="3143171" cy="2619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新版《民用航空法》施行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847704" y="2428814"/>
            <a:ext cx="3120312" cy="26574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增设低空经济发展促进专章，300 米以下空域分类分级，eVTOL 首次纳入法定监管。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847704" y="5219570"/>
            <a:ext cx="3028874" cy="314317"/>
          </a:xfrm>
          <a:prstGeom prst="rect">
            <a:avLst/>
          </a:prstGeom>
          <a:ln/>
        </p:spPr>
      </p:sp>
      <p:sp>
        <p:nvSpPr>
          <p:cNvPr id="25" name="Shape 19"/>
          <p:cNvSpPr/>
          <p:nvPr/>
        </p:nvSpPr>
        <p:spPr>
          <a:xfrm>
            <a:off x="847704" y="5219570"/>
            <a:ext cx="3028874" cy="0"/>
          </a:xfrm>
          <a:prstGeom prst="line">
            <a:avLst/>
          </a:prstGeom>
          <a:noFill/>
          <a:ln w="9525">
            <a:solidFill>
              <a:srgbClr val="1876D2">
                <a:alpha val="20000"/>
              </a:srgbClr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847704" y="5400540"/>
            <a:ext cx="76198" cy="76198"/>
          </a:xfrm>
          <a:prstGeom prst="ellipse">
            <a:avLst/>
          </a:prstGeom>
          <a:solidFill>
            <a:srgbClr val="2DD4BF"/>
          </a:solidFill>
          <a:ln/>
        </p:spPr>
      </p:sp>
      <p:sp>
        <p:nvSpPr>
          <p:cNvPr id="27" name="Text 21"/>
          <p:cNvSpPr/>
          <p:nvPr/>
        </p:nvSpPr>
        <p:spPr>
          <a:xfrm>
            <a:off x="1000100" y="5343391"/>
            <a:ext cx="114678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DD4B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对我方影响：正面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4343291" y="1528724"/>
            <a:ext cx="3505112" cy="4243281"/>
          </a:xfrm>
          <a:prstGeom prst="roundRect">
            <a:avLst>
              <a:gd name="adj" fmla="val 3261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7381690" y="1690645"/>
            <a:ext cx="304792" cy="304792"/>
          </a:xfrm>
          <a:prstGeom prst="ellipse">
            <a:avLst/>
          </a:prstGeom>
          <a:solidFill>
            <a:srgbClr val="F5A623">
              <a:alpha val="20000"/>
            </a:srgbClr>
          </a:solidFill>
          <a:ln/>
        </p:spPr>
      </p:sp>
      <p:sp>
        <p:nvSpPr>
          <p:cNvPr id="30" name="Text 24"/>
          <p:cNvSpPr/>
          <p:nvPr/>
        </p:nvSpPr>
        <p:spPr>
          <a:xfrm>
            <a:off x="7335972" y="1690645"/>
            <a:ext cx="396230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31" name="Shape 25"/>
          <p:cNvSpPr/>
          <p:nvPr/>
        </p:nvSpPr>
        <p:spPr>
          <a:xfrm>
            <a:off x="4606810" y="1798586"/>
            <a:ext cx="101604" cy="127003"/>
          </a:xfrm>
          <a:custGeom>
            <a:avLst/>
            <a:gdLst/>
            <a:ahLst/>
            <a:cxnLst/>
            <a:rect l="l" t="t" r="r" b="b"/>
            <a:pathLst>
              <a:path w="101604" h="127003">
                <a:moveTo>
                  <a:pt x="12700" y="127003"/>
                </a:moveTo>
                <a:cubicBezTo>
                  <a:pt x="5686" y="127003"/>
                  <a:pt x="0" y="121318"/>
                  <a:pt x="0" y="114304"/>
                </a:cubicBezTo>
                <a:lnTo>
                  <a:pt x="0" y="12706"/>
                </a:lnTo>
                <a:cubicBezTo>
                  <a:pt x="0" y="5692"/>
                  <a:pt x="5686" y="7"/>
                  <a:pt x="12700" y="7"/>
                </a:cubicBezTo>
                <a:lnTo>
                  <a:pt x="63498" y="7"/>
                </a:lnTo>
                <a:cubicBezTo>
                  <a:pt x="67558" y="0"/>
                  <a:pt x="71453" y="1614"/>
                  <a:pt x="74319" y="4490"/>
                </a:cubicBezTo>
                <a:lnTo>
                  <a:pt x="97102" y="27273"/>
                </a:lnTo>
                <a:cubicBezTo>
                  <a:pt x="99985" y="30139"/>
                  <a:pt x="101604" y="34040"/>
                  <a:pt x="101597" y="38106"/>
                </a:cubicBezTo>
                <a:lnTo>
                  <a:pt x="101597" y="114304"/>
                </a:lnTo>
                <a:cubicBezTo>
                  <a:pt x="101597" y="121318"/>
                  <a:pt x="95912" y="127003"/>
                  <a:pt x="88898" y="127003"/>
                </a:cubicBezTo>
                <a:close/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2" name="Shape 26"/>
          <p:cNvSpPr/>
          <p:nvPr/>
        </p:nvSpPr>
        <p:spPr>
          <a:xfrm>
            <a:off x="4670308" y="1798593"/>
            <a:ext cx="38099" cy="38099"/>
          </a:xfrm>
          <a:custGeom>
            <a:avLst/>
            <a:gdLst/>
            <a:ahLst/>
            <a:cxnLst/>
            <a:rect l="l" t="t" r="r" b="b"/>
            <a:pathLst>
              <a:path w="38099" h="38099">
                <a:moveTo>
                  <a:pt x="0" y="0"/>
                </a:moveTo>
                <a:lnTo>
                  <a:pt x="0" y="31749"/>
                </a:lnTo>
                <a:cubicBezTo>
                  <a:pt x="0" y="35256"/>
                  <a:pt x="2843" y="38099"/>
                  <a:pt x="6350" y="38099"/>
                </a:cubicBezTo>
                <a:lnTo>
                  <a:pt x="38099" y="38099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3" name="Shape 27"/>
          <p:cNvSpPr/>
          <p:nvPr/>
        </p:nvSpPr>
        <p:spPr>
          <a:xfrm>
            <a:off x="4638559" y="1868441"/>
            <a:ext cx="38099" cy="25399"/>
          </a:xfrm>
          <a:custGeom>
            <a:avLst/>
            <a:gdLst/>
            <a:ahLst/>
            <a:cxnLst/>
            <a:rect l="l" t="t" r="r" b="b"/>
            <a:pathLst>
              <a:path w="38099" h="25399">
                <a:moveTo>
                  <a:pt x="0" y="12700"/>
                </a:moveTo>
                <a:lnTo>
                  <a:pt x="12700" y="25399"/>
                </a:lnTo>
                <a:lnTo>
                  <a:pt x="38099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4810005" y="1766843"/>
            <a:ext cx="717274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 月中下旬</a:t>
            </a:r>
            <a:endParaRPr lang="en-US" sz="1050" dirty="0"/>
          </a:p>
        </p:txBody>
      </p:sp>
      <p:sp>
        <p:nvSpPr>
          <p:cNvPr id="35" name="Text 29"/>
          <p:cNvSpPr/>
          <p:nvPr/>
        </p:nvSpPr>
        <p:spPr>
          <a:xfrm>
            <a:off x="4581410" y="2071636"/>
            <a:ext cx="3143171" cy="2619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配套 8 部适航审定文件</a:t>
            </a:r>
            <a:endParaRPr lang="en-US" sz="1500" dirty="0"/>
          </a:p>
        </p:txBody>
      </p:sp>
      <p:sp>
        <p:nvSpPr>
          <p:cNvPr id="36" name="Text 30"/>
          <p:cNvSpPr/>
          <p:nvPr/>
        </p:nvSpPr>
        <p:spPr>
          <a:xfrm>
            <a:off x="4581410" y="2428814"/>
            <a:ext cx="3120312" cy="26574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形成"法律定框 + 规章定标"双层框架，规范化利于有资质、有平台能力的厂商。</a:t>
            </a:r>
            <a:endParaRPr lang="en-US" sz="1200" dirty="0"/>
          </a:p>
        </p:txBody>
      </p:sp>
      <p:sp>
        <p:nvSpPr>
          <p:cNvPr id="37" name="Shape 31"/>
          <p:cNvSpPr/>
          <p:nvPr/>
        </p:nvSpPr>
        <p:spPr>
          <a:xfrm>
            <a:off x="4581410" y="5219570"/>
            <a:ext cx="3028874" cy="314317"/>
          </a:xfrm>
          <a:prstGeom prst="rect">
            <a:avLst/>
          </a:prstGeom>
          <a:ln/>
        </p:spPr>
      </p:sp>
      <p:sp>
        <p:nvSpPr>
          <p:cNvPr id="38" name="Shape 32"/>
          <p:cNvSpPr/>
          <p:nvPr/>
        </p:nvSpPr>
        <p:spPr>
          <a:xfrm>
            <a:off x="4581410" y="5219570"/>
            <a:ext cx="3028874" cy="0"/>
          </a:xfrm>
          <a:prstGeom prst="line">
            <a:avLst/>
          </a:prstGeom>
          <a:noFill/>
          <a:ln w="9525">
            <a:solidFill>
              <a:srgbClr val="1876D2">
                <a:alpha val="20000"/>
              </a:srgbClr>
            </a:solidFill>
            <a:prstDash val="solid"/>
          </a:ln>
        </p:spPr>
      </p:sp>
      <p:sp>
        <p:nvSpPr>
          <p:cNvPr id="39" name="Shape 33"/>
          <p:cNvSpPr/>
          <p:nvPr/>
        </p:nvSpPr>
        <p:spPr>
          <a:xfrm>
            <a:off x="4581410" y="5400540"/>
            <a:ext cx="76198" cy="76198"/>
          </a:xfrm>
          <a:prstGeom prst="ellipse">
            <a:avLst/>
          </a:prstGeom>
          <a:solidFill>
            <a:srgbClr val="2DD4BF"/>
          </a:solidFill>
          <a:ln/>
        </p:spPr>
      </p:sp>
      <p:sp>
        <p:nvSpPr>
          <p:cNvPr id="40" name="Text 34"/>
          <p:cNvSpPr/>
          <p:nvPr/>
        </p:nvSpPr>
        <p:spPr>
          <a:xfrm>
            <a:off x="4733807" y="5343391"/>
            <a:ext cx="114678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DD4B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影响：中性偏正面</a:t>
            </a:r>
            <a:endParaRPr lang="en-US" sz="1050" dirty="0"/>
          </a:p>
        </p:txBody>
      </p:sp>
      <p:sp>
        <p:nvSpPr>
          <p:cNvPr id="41" name="Shape 35"/>
          <p:cNvSpPr/>
          <p:nvPr/>
        </p:nvSpPr>
        <p:spPr>
          <a:xfrm>
            <a:off x="8076998" y="1528724"/>
            <a:ext cx="3505112" cy="4243281"/>
          </a:xfrm>
          <a:prstGeom prst="roundRect">
            <a:avLst>
              <a:gd name="adj" fmla="val 3261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42" name="Shape 36"/>
          <p:cNvSpPr/>
          <p:nvPr/>
        </p:nvSpPr>
        <p:spPr>
          <a:xfrm>
            <a:off x="11115397" y="1690645"/>
            <a:ext cx="304792" cy="304792"/>
          </a:xfrm>
          <a:prstGeom prst="ellipse">
            <a:avLst/>
          </a:prstGeom>
          <a:solidFill>
            <a:srgbClr val="F5A623">
              <a:alpha val="20000"/>
            </a:srgbClr>
          </a:solidFill>
          <a:ln/>
        </p:spPr>
      </p:sp>
      <p:sp>
        <p:nvSpPr>
          <p:cNvPr id="43" name="Text 37"/>
          <p:cNvSpPr/>
          <p:nvPr/>
        </p:nvSpPr>
        <p:spPr>
          <a:xfrm>
            <a:off x="11069678" y="1690645"/>
            <a:ext cx="396230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44" name="Shape 38"/>
          <p:cNvSpPr/>
          <p:nvPr/>
        </p:nvSpPr>
        <p:spPr>
          <a:xfrm>
            <a:off x="8378616" y="1862091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31749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5" name="Shape 39"/>
          <p:cNvSpPr/>
          <p:nvPr/>
        </p:nvSpPr>
        <p:spPr>
          <a:xfrm>
            <a:off x="8378616" y="1836692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31749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6" name="Shape 40"/>
          <p:cNvSpPr/>
          <p:nvPr/>
        </p:nvSpPr>
        <p:spPr>
          <a:xfrm>
            <a:off x="8340516" y="1804942"/>
            <a:ext cx="95248" cy="88898"/>
          </a:xfrm>
          <a:custGeom>
            <a:avLst/>
            <a:gdLst/>
            <a:ahLst/>
            <a:cxnLst/>
            <a:rect l="l" t="t" r="r" b="b"/>
            <a:pathLst>
              <a:path w="95248" h="88898">
                <a:moveTo>
                  <a:pt x="95248" y="88898"/>
                </a:moveTo>
                <a:lnTo>
                  <a:pt x="95248" y="12700"/>
                </a:lnTo>
                <a:cubicBezTo>
                  <a:pt x="95248" y="5686"/>
                  <a:pt x="89562" y="0"/>
                  <a:pt x="82548" y="0"/>
                </a:cubicBezTo>
                <a:lnTo>
                  <a:pt x="0" y="0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7" name="Shape 41"/>
          <p:cNvSpPr/>
          <p:nvPr/>
        </p:nvSpPr>
        <p:spPr>
          <a:xfrm>
            <a:off x="8327817" y="1804942"/>
            <a:ext cx="126997" cy="114297"/>
          </a:xfrm>
          <a:custGeom>
            <a:avLst/>
            <a:gdLst/>
            <a:ahLst/>
            <a:cxnLst/>
            <a:rect l="l" t="t" r="r" b="b"/>
            <a:pathLst>
              <a:path w="126997" h="114297">
                <a:moveTo>
                  <a:pt x="38099" y="114297"/>
                </a:moveTo>
                <a:lnTo>
                  <a:pt x="114297" y="114297"/>
                </a:lnTo>
                <a:cubicBezTo>
                  <a:pt x="121311" y="114297"/>
                  <a:pt x="126997" y="108611"/>
                  <a:pt x="126997" y="101597"/>
                </a:cubicBezTo>
                <a:lnTo>
                  <a:pt x="126997" y="95248"/>
                </a:lnTo>
                <a:cubicBezTo>
                  <a:pt x="126997" y="91741"/>
                  <a:pt x="124154" y="88898"/>
                  <a:pt x="120647" y="88898"/>
                </a:cubicBezTo>
                <a:lnTo>
                  <a:pt x="57149" y="88898"/>
                </a:lnTo>
                <a:cubicBezTo>
                  <a:pt x="53642" y="88898"/>
                  <a:pt x="50799" y="91741"/>
                  <a:pt x="50799" y="95248"/>
                </a:cubicBezTo>
                <a:lnTo>
                  <a:pt x="50799" y="101597"/>
                </a:lnTo>
                <a:cubicBezTo>
                  <a:pt x="50799" y="108611"/>
                  <a:pt x="45113" y="114297"/>
                  <a:pt x="38099" y="114297"/>
                </a:cubicBezTo>
                <a:cubicBezTo>
                  <a:pt x="31085" y="114297"/>
                  <a:pt x="25399" y="108611"/>
                  <a:pt x="25399" y="101597"/>
                </a:cubicBezTo>
                <a:lnTo>
                  <a:pt x="25399" y="12700"/>
                </a:lnTo>
                <a:cubicBezTo>
                  <a:pt x="25399" y="5686"/>
                  <a:pt x="19714" y="0"/>
                  <a:pt x="12700" y="0"/>
                </a:cubicBezTo>
                <a:cubicBezTo>
                  <a:pt x="5686" y="0"/>
                  <a:pt x="0" y="5686"/>
                  <a:pt x="0" y="12700"/>
                </a:cubicBezTo>
                <a:lnTo>
                  <a:pt x="0" y="25399"/>
                </a:lnTo>
                <a:cubicBezTo>
                  <a:pt x="0" y="28906"/>
                  <a:pt x="2843" y="31749"/>
                  <a:pt x="6350" y="31749"/>
                </a:cubicBezTo>
                <a:lnTo>
                  <a:pt x="25399" y="31749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8" name="Text 42"/>
          <p:cNvSpPr/>
          <p:nvPr/>
        </p:nvSpPr>
        <p:spPr>
          <a:xfrm>
            <a:off x="8543711" y="1766843"/>
            <a:ext cx="45058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 月初</a:t>
            </a:r>
            <a:endParaRPr lang="en-US" sz="1050" dirty="0"/>
          </a:p>
        </p:txBody>
      </p:sp>
      <p:sp>
        <p:nvSpPr>
          <p:cNvPr id="49" name="Text 43"/>
          <p:cNvSpPr/>
          <p:nvPr/>
        </p:nvSpPr>
        <p:spPr>
          <a:xfrm>
            <a:off x="8315117" y="2071636"/>
            <a:ext cx="3143171" cy="2619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民航"十五五"规划印发</a:t>
            </a:r>
            <a:endParaRPr lang="en-US" sz="1500" dirty="0"/>
          </a:p>
        </p:txBody>
      </p:sp>
      <p:sp>
        <p:nvSpPr>
          <p:cNvPr id="50" name="Text 44"/>
          <p:cNvSpPr/>
          <p:nvPr/>
        </p:nvSpPr>
        <p:spPr>
          <a:xfrm>
            <a:off x="8315117" y="2428814"/>
            <a:ext cx="3120312" cy="26574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三部委联合明确"数智化改造""自主可控"，为我方智能地球底座与国产化能力提供政策依据。</a:t>
            </a:r>
            <a:endParaRPr lang="en-US" sz="1200" dirty="0"/>
          </a:p>
        </p:txBody>
      </p:sp>
      <p:sp>
        <p:nvSpPr>
          <p:cNvPr id="51" name="Shape 45"/>
          <p:cNvSpPr/>
          <p:nvPr/>
        </p:nvSpPr>
        <p:spPr>
          <a:xfrm>
            <a:off x="8315117" y="5219570"/>
            <a:ext cx="3028874" cy="314317"/>
          </a:xfrm>
          <a:prstGeom prst="rect">
            <a:avLst/>
          </a:prstGeom>
          <a:ln/>
        </p:spPr>
      </p:sp>
      <p:sp>
        <p:nvSpPr>
          <p:cNvPr id="52" name="Shape 46"/>
          <p:cNvSpPr/>
          <p:nvPr/>
        </p:nvSpPr>
        <p:spPr>
          <a:xfrm>
            <a:off x="8315117" y="5219570"/>
            <a:ext cx="3028874" cy="0"/>
          </a:xfrm>
          <a:prstGeom prst="line">
            <a:avLst/>
          </a:prstGeom>
          <a:noFill/>
          <a:ln w="9525">
            <a:solidFill>
              <a:srgbClr val="1876D2">
                <a:alpha val="20000"/>
              </a:srgbClr>
            </a:solidFill>
            <a:prstDash val="solid"/>
          </a:ln>
        </p:spPr>
      </p:sp>
      <p:sp>
        <p:nvSpPr>
          <p:cNvPr id="53" name="Shape 47"/>
          <p:cNvSpPr/>
          <p:nvPr/>
        </p:nvSpPr>
        <p:spPr>
          <a:xfrm>
            <a:off x="8315117" y="5400540"/>
            <a:ext cx="76198" cy="76198"/>
          </a:xfrm>
          <a:prstGeom prst="ellipse">
            <a:avLst/>
          </a:prstGeom>
          <a:solidFill>
            <a:srgbClr val="2DD4BF"/>
          </a:solidFill>
          <a:ln/>
        </p:spPr>
      </p:sp>
      <p:sp>
        <p:nvSpPr>
          <p:cNvPr id="54" name="Text 48"/>
          <p:cNvSpPr/>
          <p:nvPr/>
        </p:nvSpPr>
        <p:spPr>
          <a:xfrm>
            <a:off x="8467513" y="5343391"/>
            <a:ext cx="114678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DD4B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对我方影响：正面</a:t>
            </a:r>
            <a:endParaRPr lang="en-US" sz="1050" dirty="0"/>
          </a:p>
        </p:txBody>
      </p:sp>
      <p:sp>
        <p:nvSpPr>
          <p:cNvPr id="55" name="Shape 49"/>
          <p:cNvSpPr/>
          <p:nvPr/>
        </p:nvSpPr>
        <p:spPr>
          <a:xfrm>
            <a:off x="609585" y="6000600"/>
            <a:ext cx="10972526" cy="476238"/>
          </a:xfrm>
          <a:prstGeom prst="roundRect">
            <a:avLst>
              <a:gd name="adj" fmla="val 16000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30000"/>
              </a:srgbClr>
            </a:solidFill>
            <a:prstDash val="solid"/>
          </a:ln>
        </p:spPr>
      </p:sp>
      <p:sp>
        <p:nvSpPr>
          <p:cNvPr id="56" name="Shape 50"/>
          <p:cNvSpPr/>
          <p:nvPr/>
        </p:nvSpPr>
        <p:spPr>
          <a:xfrm>
            <a:off x="857229" y="6159346"/>
            <a:ext cx="95248" cy="95248"/>
          </a:xfrm>
          <a:custGeom>
            <a:avLst/>
            <a:gdLst/>
            <a:ahLst/>
            <a:cxnLst/>
            <a:rect l="l" t="t" r="r" b="b"/>
            <a:pathLst>
              <a:path w="95248" h="95248">
                <a:moveTo>
                  <a:pt x="71436" y="95248"/>
                </a:moveTo>
                <a:cubicBezTo>
                  <a:pt x="73023" y="87310"/>
                  <a:pt x="76992" y="81754"/>
                  <a:pt x="83342" y="75404"/>
                </a:cubicBezTo>
                <a:cubicBezTo>
                  <a:pt x="91279" y="68261"/>
                  <a:pt x="95248" y="57942"/>
                  <a:pt x="95248" y="47624"/>
                </a:cubicBezTo>
                <a:cubicBezTo>
                  <a:pt x="95248" y="21322"/>
                  <a:pt x="73926" y="0"/>
                  <a:pt x="47624" y="0"/>
                </a:cubicBezTo>
                <a:cubicBezTo>
                  <a:pt x="21322" y="0"/>
                  <a:pt x="0" y="21322"/>
                  <a:pt x="0" y="47624"/>
                </a:cubicBezTo>
                <a:cubicBezTo>
                  <a:pt x="0" y="55561"/>
                  <a:pt x="1587" y="65086"/>
                  <a:pt x="11906" y="75404"/>
                </a:cubicBezTo>
                <a:cubicBezTo>
                  <a:pt x="17462" y="80960"/>
                  <a:pt x="22224" y="87310"/>
                  <a:pt x="23812" y="95248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57" name="Shape 51"/>
          <p:cNvSpPr/>
          <p:nvPr/>
        </p:nvSpPr>
        <p:spPr>
          <a:xfrm>
            <a:off x="881040" y="6286343"/>
            <a:ext cx="47624" cy="9525"/>
          </a:xfrm>
          <a:custGeom>
            <a:avLst/>
            <a:gdLst/>
            <a:ahLst/>
            <a:cxnLst/>
            <a:rect l="l" t="t" r="r" b="b"/>
            <a:pathLst>
              <a:path w="47624" h="9525">
                <a:moveTo>
                  <a:pt x="0" y="0"/>
                </a:moveTo>
                <a:lnTo>
                  <a:pt x="47624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58" name="Shape 52"/>
          <p:cNvSpPr/>
          <p:nvPr/>
        </p:nvSpPr>
        <p:spPr>
          <a:xfrm>
            <a:off x="888978" y="6318092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0" y="0"/>
                </a:moveTo>
                <a:lnTo>
                  <a:pt x="3174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59" name="Text 53"/>
          <p:cNvSpPr/>
          <p:nvPr/>
        </p:nvSpPr>
        <p:spPr>
          <a:xfrm>
            <a:off x="1114397" y="6124422"/>
            <a:ext cx="7779855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亮点：范大辉总经理受访观点被主流财经媒体采用，公司行业话语权正在形成 —— 建议市场部纳入对外品牌素材。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920281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657298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01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386895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472617" y="428614"/>
            <a:ext cx="101343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市场与政策环境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4508784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行业进入“建平台 + 要运营”新阶段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149031" y="380990"/>
            <a:ext cx="513087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888284"/>
            <a:ext cx="3505112" cy="1752556"/>
          </a:xfrm>
          <a:prstGeom prst="roundRect">
            <a:avLst>
              <a:gd name="adj" fmla="val 6522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949301" y="2189902"/>
            <a:ext cx="38099" cy="38099"/>
          </a:xfrm>
          <a:custGeom>
            <a:avLst/>
            <a:gdLst/>
            <a:ahLst/>
            <a:cxnLst/>
            <a:rect l="l" t="t" r="r" b="b"/>
            <a:pathLst>
              <a:path w="38099" h="38099">
                <a:moveTo>
                  <a:pt x="0" y="0"/>
                </a:moveTo>
                <a:lnTo>
                  <a:pt x="38099" y="0"/>
                </a:lnTo>
                <a:lnTo>
                  <a:pt x="38099" y="38099"/>
                </a:ln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860403" y="2189902"/>
            <a:ext cx="126997" cy="63498"/>
          </a:xfrm>
          <a:custGeom>
            <a:avLst/>
            <a:gdLst/>
            <a:ahLst/>
            <a:cxnLst/>
            <a:rect l="l" t="t" r="r" b="b"/>
            <a:pathLst>
              <a:path w="126997" h="63498">
                <a:moveTo>
                  <a:pt x="126997" y="0"/>
                </a:moveTo>
                <a:lnTo>
                  <a:pt x="73023" y="53974"/>
                </a:lnTo>
                <a:lnTo>
                  <a:pt x="41274" y="22224"/>
                </a:lnTo>
                <a:lnTo>
                  <a:pt x="0" y="63498"/>
                </a:ln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1076298" y="2126403"/>
            <a:ext cx="61339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市场规模</a:t>
            </a:r>
            <a:endParaRPr lang="en-US" sz="1050" dirty="0"/>
          </a:p>
        </p:txBody>
      </p:sp>
      <p:sp>
        <p:nvSpPr>
          <p:cNvPr id="17" name="Text 11"/>
          <p:cNvSpPr/>
          <p:nvPr/>
        </p:nvSpPr>
        <p:spPr>
          <a:xfrm>
            <a:off x="847704" y="2431195"/>
            <a:ext cx="1184047" cy="57148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</a:t>
            </a:r>
            <a:endParaRPr lang="en-US" sz="4500" dirty="0"/>
          </a:p>
        </p:txBody>
      </p:sp>
      <p:sp>
        <p:nvSpPr>
          <p:cNvPr id="18" name="Text 12"/>
          <p:cNvSpPr/>
          <p:nvPr/>
        </p:nvSpPr>
        <p:spPr>
          <a:xfrm>
            <a:off x="1726958" y="2707414"/>
            <a:ext cx="685783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A623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万亿元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847704" y="3155077"/>
            <a:ext cx="3120312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2025 年我国低空经济市场规模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4343291" y="1888284"/>
            <a:ext cx="3505112" cy="1752556"/>
          </a:xfrm>
          <a:prstGeom prst="roundRect">
            <a:avLst>
              <a:gd name="adj" fmla="val 6522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4644909" y="2221651"/>
            <a:ext cx="25399" cy="9525"/>
          </a:xfrm>
          <a:custGeom>
            <a:avLst/>
            <a:gdLst/>
            <a:ahLst/>
            <a:cxnLst/>
            <a:rect l="l" t="t" r="r" b="b"/>
            <a:pathLst>
              <a:path w="25399" h="9525">
                <a:moveTo>
                  <a:pt x="0" y="0"/>
                </a:moveTo>
                <a:lnTo>
                  <a:pt x="25399" y="0"/>
                </a:ln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4644909" y="2196251"/>
            <a:ext cx="25399" cy="9525"/>
          </a:xfrm>
          <a:custGeom>
            <a:avLst/>
            <a:gdLst/>
            <a:ahLst/>
            <a:cxnLst/>
            <a:rect l="l" t="t" r="r" b="b"/>
            <a:pathLst>
              <a:path w="25399" h="9525">
                <a:moveTo>
                  <a:pt x="0" y="0"/>
                </a:moveTo>
                <a:lnTo>
                  <a:pt x="25399" y="0"/>
                </a:ln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4644909" y="2247050"/>
            <a:ext cx="25399" cy="31749"/>
          </a:xfrm>
          <a:custGeom>
            <a:avLst/>
            <a:gdLst/>
            <a:ahLst/>
            <a:cxnLst/>
            <a:rect l="l" t="t" r="r" b="b"/>
            <a:pathLst>
              <a:path w="25399" h="31749">
                <a:moveTo>
                  <a:pt x="25399" y="31749"/>
                </a:moveTo>
                <a:lnTo>
                  <a:pt x="25399" y="12700"/>
                </a:lnTo>
                <a:cubicBezTo>
                  <a:pt x="25399" y="5686"/>
                  <a:pt x="19714" y="0"/>
                  <a:pt x="12700" y="0"/>
                </a:cubicBezTo>
                <a:cubicBezTo>
                  <a:pt x="5686" y="0"/>
                  <a:pt x="0" y="5686"/>
                  <a:pt x="0" y="12700"/>
                </a:cubicBezTo>
                <a:lnTo>
                  <a:pt x="0" y="31749"/>
                </a:ln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4594110" y="2189902"/>
            <a:ext cx="126997" cy="88898"/>
          </a:xfrm>
          <a:custGeom>
            <a:avLst/>
            <a:gdLst/>
            <a:ahLst/>
            <a:cxnLst/>
            <a:rect l="l" t="t" r="r" b="b"/>
            <a:pathLst>
              <a:path w="126997" h="88898">
                <a:moveTo>
                  <a:pt x="25399" y="19050"/>
                </a:moveTo>
                <a:lnTo>
                  <a:pt x="12700" y="19050"/>
                </a:lnTo>
                <a:cubicBezTo>
                  <a:pt x="5686" y="19050"/>
                  <a:pt x="0" y="24735"/>
                  <a:pt x="0" y="31749"/>
                </a:cubicBezTo>
                <a:lnTo>
                  <a:pt x="0" y="76198"/>
                </a:lnTo>
                <a:cubicBezTo>
                  <a:pt x="0" y="83212"/>
                  <a:pt x="5686" y="88898"/>
                  <a:pt x="12700" y="88898"/>
                </a:cubicBezTo>
                <a:lnTo>
                  <a:pt x="114297" y="88898"/>
                </a:lnTo>
                <a:cubicBezTo>
                  <a:pt x="121311" y="88898"/>
                  <a:pt x="126997" y="83212"/>
                  <a:pt x="126997" y="76198"/>
                </a:cubicBezTo>
                <a:lnTo>
                  <a:pt x="126997" y="12700"/>
                </a:lnTo>
                <a:cubicBezTo>
                  <a:pt x="126997" y="5686"/>
                  <a:pt x="121311" y="0"/>
                  <a:pt x="114297" y="0"/>
                </a:cubicBezTo>
                <a:lnTo>
                  <a:pt x="101597" y="0"/>
                </a:ln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619510" y="2164502"/>
            <a:ext cx="76198" cy="114297"/>
          </a:xfrm>
          <a:custGeom>
            <a:avLst/>
            <a:gdLst/>
            <a:ahLst/>
            <a:cxnLst/>
            <a:rect l="l" t="t" r="r" b="b"/>
            <a:pathLst>
              <a:path w="76198" h="114297">
                <a:moveTo>
                  <a:pt x="0" y="114297"/>
                </a:moveTo>
                <a:lnTo>
                  <a:pt x="0" y="12700"/>
                </a:lnTo>
                <a:cubicBezTo>
                  <a:pt x="0" y="5686"/>
                  <a:pt x="5686" y="0"/>
                  <a:pt x="12700" y="0"/>
                </a:cubicBezTo>
                <a:lnTo>
                  <a:pt x="63498" y="0"/>
                </a:lnTo>
                <a:cubicBezTo>
                  <a:pt x="70512" y="0"/>
                  <a:pt x="76198" y="5686"/>
                  <a:pt x="76198" y="12700"/>
                </a:cubicBezTo>
                <a:lnTo>
                  <a:pt x="76198" y="114297"/>
                </a:lnTo>
              </a:path>
            </a:pathLst>
          </a:custGeom>
          <a:ln w="12700">
            <a:solidFill>
              <a:srgbClr val="F5A623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4810005" y="2126403"/>
            <a:ext cx="61339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市场主体</a:t>
            </a:r>
            <a:endParaRPr lang="en-US" sz="1050" dirty="0"/>
          </a:p>
        </p:txBody>
      </p:sp>
      <p:sp>
        <p:nvSpPr>
          <p:cNvPr id="27" name="Text 21"/>
          <p:cNvSpPr/>
          <p:nvPr/>
        </p:nvSpPr>
        <p:spPr>
          <a:xfrm>
            <a:off x="4581410" y="2707414"/>
            <a:ext cx="304792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A623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近</a:t>
            </a:r>
            <a:endParaRPr lang="en-US" sz="1500" dirty="0"/>
          </a:p>
        </p:txBody>
      </p:sp>
      <p:sp>
        <p:nvSpPr>
          <p:cNvPr id="28" name="Text 22"/>
          <p:cNvSpPr/>
          <p:nvPr/>
        </p:nvSpPr>
        <p:spPr>
          <a:xfrm>
            <a:off x="4848104" y="2431195"/>
            <a:ext cx="744271" cy="57148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4500" dirty="0"/>
          </a:p>
        </p:txBody>
      </p:sp>
      <p:sp>
        <p:nvSpPr>
          <p:cNvPr id="29" name="Text 23"/>
          <p:cNvSpPr/>
          <p:nvPr/>
        </p:nvSpPr>
        <p:spPr>
          <a:xfrm>
            <a:off x="5287582" y="2707414"/>
            <a:ext cx="495288" cy="26669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A623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万家</a:t>
            </a:r>
            <a:endParaRPr lang="en-US" sz="1500" dirty="0"/>
          </a:p>
        </p:txBody>
      </p:sp>
      <p:sp>
        <p:nvSpPr>
          <p:cNvPr id="30" name="Text 24"/>
          <p:cNvSpPr/>
          <p:nvPr/>
        </p:nvSpPr>
        <p:spPr>
          <a:xfrm>
            <a:off x="4581410" y="3155077"/>
            <a:ext cx="3120312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无人机运营企业数量</a:t>
            </a:r>
            <a:endParaRPr lang="en-US" sz="1200" dirty="0"/>
          </a:p>
        </p:txBody>
      </p:sp>
      <p:sp>
        <p:nvSpPr>
          <p:cNvPr id="31" name="Shape 25"/>
          <p:cNvSpPr/>
          <p:nvPr/>
        </p:nvSpPr>
        <p:spPr>
          <a:xfrm>
            <a:off x="8076998" y="1888284"/>
            <a:ext cx="3505112" cy="1752556"/>
          </a:xfrm>
          <a:prstGeom prst="roundRect">
            <a:avLst>
              <a:gd name="adj" fmla="val 6522"/>
            </a:avLst>
          </a:prstGeom>
          <a:solidFill>
            <a:srgbClr val="0D2547"/>
          </a:solidFill>
          <a:ln w="9525">
            <a:solidFill>
              <a:srgbClr val="E5484D">
                <a:alpha val="40000"/>
              </a:srgbClr>
            </a:solidFill>
            <a:prstDash val="solid"/>
          </a:ln>
        </p:spPr>
      </p:sp>
      <p:sp>
        <p:nvSpPr>
          <p:cNvPr id="32" name="Shape 26"/>
          <p:cNvSpPr/>
          <p:nvPr/>
        </p:nvSpPr>
        <p:spPr>
          <a:xfrm>
            <a:off x="8391315" y="2228001"/>
            <a:ext cx="32257" cy="44449"/>
          </a:xfrm>
          <a:custGeom>
            <a:avLst/>
            <a:gdLst/>
            <a:ahLst/>
            <a:cxnLst/>
            <a:rect l="l" t="t" r="r" b="b"/>
            <a:pathLst>
              <a:path w="32257" h="44449">
                <a:moveTo>
                  <a:pt x="0" y="12700"/>
                </a:moveTo>
                <a:lnTo>
                  <a:pt x="0" y="44449"/>
                </a:lnTo>
                <a:cubicBezTo>
                  <a:pt x="0" y="44449"/>
                  <a:pt x="19240" y="40956"/>
                  <a:pt x="25399" y="31749"/>
                </a:cubicBezTo>
                <a:cubicBezTo>
                  <a:pt x="32257" y="21462"/>
                  <a:pt x="25399" y="0"/>
                  <a:pt x="25399" y="0"/>
                </a:cubicBezTo>
              </a:path>
            </a:pathLst>
          </a:custGeom>
          <a:ln w="12700">
            <a:solidFill>
              <a:srgbClr val="E5484D"/>
            </a:solidFill>
            <a:prstDash val="solid"/>
          </a:ln>
        </p:spPr>
      </p:sp>
      <p:sp>
        <p:nvSpPr>
          <p:cNvPr id="33" name="Shape 27"/>
          <p:cNvSpPr/>
          <p:nvPr/>
        </p:nvSpPr>
        <p:spPr>
          <a:xfrm>
            <a:off x="8330992" y="2245672"/>
            <a:ext cx="36258" cy="36302"/>
          </a:xfrm>
          <a:custGeom>
            <a:avLst/>
            <a:gdLst/>
            <a:ahLst/>
            <a:cxnLst/>
            <a:rect l="l" t="t" r="r" b="b"/>
            <a:pathLst>
              <a:path w="36258" h="36302">
                <a:moveTo>
                  <a:pt x="12700" y="4553"/>
                </a:moveTo>
                <a:cubicBezTo>
                  <a:pt x="3175" y="12554"/>
                  <a:pt x="0" y="36302"/>
                  <a:pt x="0" y="36302"/>
                </a:cubicBezTo>
                <a:cubicBezTo>
                  <a:pt x="0" y="36302"/>
                  <a:pt x="23748" y="33127"/>
                  <a:pt x="31749" y="23603"/>
                </a:cubicBezTo>
                <a:cubicBezTo>
                  <a:pt x="36258" y="18269"/>
                  <a:pt x="36194" y="10077"/>
                  <a:pt x="31178" y="5124"/>
                </a:cubicBezTo>
                <a:cubicBezTo>
                  <a:pt x="26067" y="246"/>
                  <a:pt x="18102" y="0"/>
                  <a:pt x="12700" y="4553"/>
                </a:cubicBezTo>
              </a:path>
            </a:pathLst>
          </a:custGeom>
          <a:ln w="12700">
            <a:solidFill>
              <a:srgbClr val="E5484D"/>
            </a:solidFill>
            <a:prstDash val="solid"/>
          </a:ln>
        </p:spPr>
      </p:sp>
      <p:sp>
        <p:nvSpPr>
          <p:cNvPr id="34" name="Shape 28"/>
          <p:cNvSpPr/>
          <p:nvPr/>
        </p:nvSpPr>
        <p:spPr>
          <a:xfrm>
            <a:off x="8372266" y="2157976"/>
            <a:ext cx="82548" cy="82724"/>
          </a:xfrm>
          <a:custGeom>
            <a:avLst/>
            <a:gdLst/>
            <a:ahLst/>
            <a:cxnLst/>
            <a:rect l="l" t="t" r="r" b="b"/>
            <a:pathLst>
              <a:path w="82548" h="82724">
                <a:moveTo>
                  <a:pt x="0" y="63674"/>
                </a:moveTo>
                <a:cubicBezTo>
                  <a:pt x="3379" y="54908"/>
                  <a:pt x="7634" y="46505"/>
                  <a:pt x="12700" y="38593"/>
                </a:cubicBezTo>
                <a:cubicBezTo>
                  <a:pt x="27743" y="14539"/>
                  <a:pt x="54178" y="0"/>
                  <a:pt x="82548" y="176"/>
                </a:cubicBezTo>
                <a:cubicBezTo>
                  <a:pt x="82548" y="17448"/>
                  <a:pt x="77595" y="47800"/>
                  <a:pt x="44449" y="70024"/>
                </a:cubicBezTo>
                <a:cubicBezTo>
                  <a:pt x="36427" y="75094"/>
                  <a:pt x="27918" y="79349"/>
                  <a:pt x="19050" y="82724"/>
                </a:cubicBezTo>
                <a:close/>
              </a:path>
            </a:pathLst>
          </a:custGeom>
          <a:ln w="12700">
            <a:solidFill>
              <a:srgbClr val="E5484D"/>
            </a:solidFill>
            <a:prstDash val="solid"/>
          </a:ln>
        </p:spPr>
      </p:sp>
      <p:sp>
        <p:nvSpPr>
          <p:cNvPr id="35" name="Shape 29"/>
          <p:cNvSpPr/>
          <p:nvPr/>
        </p:nvSpPr>
        <p:spPr>
          <a:xfrm>
            <a:off x="8340516" y="2189394"/>
            <a:ext cx="44449" cy="32257"/>
          </a:xfrm>
          <a:custGeom>
            <a:avLst/>
            <a:gdLst/>
            <a:ahLst/>
            <a:cxnLst/>
            <a:rect l="l" t="t" r="r" b="b"/>
            <a:pathLst>
              <a:path w="44449" h="32257">
                <a:moveTo>
                  <a:pt x="31749" y="32257"/>
                </a:moveTo>
                <a:lnTo>
                  <a:pt x="0" y="32257"/>
                </a:lnTo>
                <a:cubicBezTo>
                  <a:pt x="0" y="32257"/>
                  <a:pt x="3492" y="13017"/>
                  <a:pt x="12700" y="6858"/>
                </a:cubicBezTo>
                <a:cubicBezTo>
                  <a:pt x="22986" y="0"/>
                  <a:pt x="44449" y="7175"/>
                  <a:pt x="44449" y="7175"/>
                </a:cubicBezTo>
              </a:path>
            </a:pathLst>
          </a:custGeom>
          <a:ln w="12700">
            <a:solidFill>
              <a:srgbClr val="E5484D"/>
            </a:solidFill>
            <a:prstDash val="solid"/>
          </a:ln>
        </p:spPr>
      </p:sp>
      <p:sp>
        <p:nvSpPr>
          <p:cNvPr id="36" name="Text 30"/>
          <p:cNvSpPr/>
          <p:nvPr/>
        </p:nvSpPr>
        <p:spPr>
          <a:xfrm>
            <a:off x="8543711" y="2126403"/>
            <a:ext cx="61339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关键节点</a:t>
            </a:r>
            <a:endParaRPr lang="en-US" sz="1050" dirty="0"/>
          </a:p>
        </p:txBody>
      </p:sp>
      <p:sp>
        <p:nvSpPr>
          <p:cNvPr id="37" name="Text 31"/>
          <p:cNvSpPr/>
          <p:nvPr/>
        </p:nvSpPr>
        <p:spPr>
          <a:xfrm>
            <a:off x="8315117" y="2431195"/>
            <a:ext cx="1873848" cy="57148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E548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4500" dirty="0"/>
          </a:p>
        </p:txBody>
      </p:sp>
      <p:sp>
        <p:nvSpPr>
          <p:cNvPr id="38" name="Text 32"/>
          <p:cNvSpPr/>
          <p:nvPr/>
        </p:nvSpPr>
        <p:spPr>
          <a:xfrm>
            <a:off x="8315117" y="3155077"/>
            <a:ext cx="3120312" cy="2476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常态化运营元年</a:t>
            </a:r>
            <a:endParaRPr lang="en-US" sz="1200" dirty="0"/>
          </a:p>
        </p:txBody>
      </p:sp>
      <p:sp>
        <p:nvSpPr>
          <p:cNvPr id="39" name="Shape 33"/>
          <p:cNvSpPr/>
          <p:nvPr/>
        </p:nvSpPr>
        <p:spPr>
          <a:xfrm>
            <a:off x="609585" y="3945633"/>
            <a:ext cx="10972526" cy="1238219"/>
          </a:xfrm>
          <a:prstGeom prst="roundRect">
            <a:avLst>
              <a:gd name="adj" fmla="val 9231"/>
            </a:avLst>
          </a:prstGeom>
          <a:solidFill>
            <a:srgbClr val="0D2547">
              <a:alpha val="60000"/>
            </a:srgbClr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40" name="Shape 34"/>
          <p:cNvSpPr/>
          <p:nvPr/>
        </p:nvSpPr>
        <p:spPr>
          <a:xfrm>
            <a:off x="923902" y="4183752"/>
            <a:ext cx="9525" cy="38099"/>
          </a:xfrm>
          <a:custGeom>
            <a:avLst/>
            <a:gdLst/>
            <a:ahLst/>
            <a:cxnLst/>
            <a:rect l="l" t="t" r="r" b="b"/>
            <a:pathLst>
              <a:path w="9525" h="38099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1" name="Shape 35"/>
          <p:cNvSpPr/>
          <p:nvPr/>
        </p:nvSpPr>
        <p:spPr>
          <a:xfrm>
            <a:off x="904852" y="4221851"/>
            <a:ext cx="38099" cy="38099"/>
          </a:xfrm>
          <a:prstGeom prst="ellipse">
            <a:avLst/>
          </a:prstGeom>
          <a:ln w="12700">
            <a:solidFill>
              <a:srgbClr val="1876D2"/>
            </a:solidFill>
            <a:prstDash val="solid"/>
          </a:ln>
        </p:spPr>
      </p:sp>
      <p:sp>
        <p:nvSpPr>
          <p:cNvPr id="42" name="Shape 36"/>
          <p:cNvSpPr/>
          <p:nvPr/>
        </p:nvSpPr>
        <p:spPr>
          <a:xfrm>
            <a:off x="923902" y="4259950"/>
            <a:ext cx="9525" cy="38099"/>
          </a:xfrm>
          <a:custGeom>
            <a:avLst/>
            <a:gdLst/>
            <a:ahLst/>
            <a:cxnLst/>
            <a:rect l="l" t="t" r="r" b="b"/>
            <a:pathLst>
              <a:path w="9525" h="38099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3" name="Text 37"/>
          <p:cNvSpPr/>
          <p:nvPr/>
        </p:nvSpPr>
        <p:spPr>
          <a:xfrm>
            <a:off x="1076298" y="4145653"/>
            <a:ext cx="2006540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政府工作报告定位演进 · 三级跳</a:t>
            </a:r>
            <a:endParaRPr lang="en-US" sz="1050" dirty="0"/>
          </a:p>
        </p:txBody>
      </p:sp>
      <p:sp>
        <p:nvSpPr>
          <p:cNvPr id="44" name="Shape 38"/>
          <p:cNvSpPr/>
          <p:nvPr/>
        </p:nvSpPr>
        <p:spPr>
          <a:xfrm>
            <a:off x="3179931" y="4498069"/>
            <a:ext cx="1584236" cy="476238"/>
          </a:xfrm>
          <a:prstGeom prst="roundRect">
            <a:avLst>
              <a:gd name="adj" fmla="val 19998004"/>
            </a:avLst>
          </a:prstGeom>
          <a:solidFill>
            <a:srgbClr val="1876D2">
              <a:alpha val="10000"/>
            </a:srgbClr>
          </a:solidFill>
          <a:ln w="9525">
            <a:solidFill>
              <a:srgbClr val="1876D2">
                <a:alpha val="40000"/>
              </a:srgbClr>
            </a:solidFill>
            <a:prstDash val="solid"/>
          </a:ln>
        </p:spPr>
      </p:sp>
      <p:sp>
        <p:nvSpPr>
          <p:cNvPr id="45" name="Text 39"/>
          <p:cNvSpPr/>
          <p:nvPr/>
        </p:nvSpPr>
        <p:spPr>
          <a:xfrm>
            <a:off x="3379951" y="4640940"/>
            <a:ext cx="42602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4A9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050" dirty="0"/>
          </a:p>
        </p:txBody>
      </p:sp>
      <p:sp>
        <p:nvSpPr>
          <p:cNvPr id="46" name="Text 40"/>
          <p:cNvSpPr/>
          <p:nvPr/>
        </p:nvSpPr>
        <p:spPr>
          <a:xfrm>
            <a:off x="3802166" y="4621891"/>
            <a:ext cx="853419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新增长引擎</a:t>
            </a:r>
            <a:endParaRPr lang="en-US" sz="1200" dirty="0"/>
          </a:p>
        </p:txBody>
      </p:sp>
      <p:sp>
        <p:nvSpPr>
          <p:cNvPr id="47" name="Shape 41"/>
          <p:cNvSpPr/>
          <p:nvPr/>
        </p:nvSpPr>
        <p:spPr>
          <a:xfrm>
            <a:off x="4964187" y="4736188"/>
            <a:ext cx="133347" cy="9525"/>
          </a:xfrm>
          <a:custGeom>
            <a:avLst/>
            <a:gdLst/>
            <a:ahLst/>
            <a:cxnLst/>
            <a:rect l="l" t="t" r="r" b="b"/>
            <a:pathLst>
              <a:path w="133347" h="9525">
                <a:moveTo>
                  <a:pt x="0" y="0"/>
                </a:moveTo>
                <a:lnTo>
                  <a:pt x="133347" y="0"/>
                </a:lnTo>
              </a:path>
            </a:pathLst>
          </a:custGeom>
          <a:ln w="19050">
            <a:solidFill>
              <a:srgbClr val="F5A623"/>
            </a:solidFill>
            <a:prstDash val="solid"/>
          </a:ln>
        </p:spPr>
      </p:sp>
      <p:sp>
        <p:nvSpPr>
          <p:cNvPr id="48" name="Shape 42"/>
          <p:cNvSpPr/>
          <p:nvPr/>
        </p:nvSpPr>
        <p:spPr>
          <a:xfrm>
            <a:off x="5030860" y="4669515"/>
            <a:ext cx="66673" cy="133347"/>
          </a:xfrm>
          <a:custGeom>
            <a:avLst/>
            <a:gdLst/>
            <a:ahLst/>
            <a:cxnLst/>
            <a:rect l="l" t="t" r="r" b="b"/>
            <a:pathLst>
              <a:path w="66673" h="133347">
                <a:moveTo>
                  <a:pt x="0" y="0"/>
                </a:moveTo>
                <a:lnTo>
                  <a:pt x="66673" y="66673"/>
                </a:lnTo>
                <a:lnTo>
                  <a:pt x="0" y="133347"/>
                </a:lnTo>
              </a:path>
            </a:pathLst>
          </a:custGeom>
          <a:ln w="19050">
            <a:solidFill>
              <a:srgbClr val="F5A623"/>
            </a:solidFill>
            <a:prstDash val="solid"/>
          </a:ln>
        </p:spPr>
      </p:sp>
      <p:sp>
        <p:nvSpPr>
          <p:cNvPr id="49" name="Shape 43"/>
          <p:cNvSpPr/>
          <p:nvPr/>
        </p:nvSpPr>
        <p:spPr>
          <a:xfrm>
            <a:off x="5297553" y="4498069"/>
            <a:ext cx="1426631" cy="476238"/>
          </a:xfrm>
          <a:prstGeom prst="roundRect">
            <a:avLst>
              <a:gd name="adj" fmla="val 19998004"/>
            </a:avLst>
          </a:prstGeom>
          <a:solidFill>
            <a:srgbClr val="F5A623">
              <a:alpha val="10000"/>
            </a:srgbClr>
          </a:solidFill>
          <a:ln w="9525">
            <a:solidFill>
              <a:srgbClr val="F5A623">
                <a:alpha val="40000"/>
              </a:srgbClr>
            </a:solidFill>
            <a:prstDash val="solid"/>
          </a:ln>
        </p:spPr>
      </p:sp>
      <p:sp>
        <p:nvSpPr>
          <p:cNvPr id="50" name="Text 44"/>
          <p:cNvSpPr/>
          <p:nvPr/>
        </p:nvSpPr>
        <p:spPr>
          <a:xfrm>
            <a:off x="5497573" y="4640940"/>
            <a:ext cx="420816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50" dirty="0"/>
          </a:p>
        </p:txBody>
      </p:sp>
      <p:sp>
        <p:nvSpPr>
          <p:cNvPr id="51" name="Text 45"/>
          <p:cNvSpPr/>
          <p:nvPr/>
        </p:nvSpPr>
        <p:spPr>
          <a:xfrm>
            <a:off x="5914579" y="4621891"/>
            <a:ext cx="701022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新兴产业</a:t>
            </a:r>
            <a:endParaRPr lang="en-US" sz="1200" dirty="0"/>
          </a:p>
        </p:txBody>
      </p:sp>
      <p:sp>
        <p:nvSpPr>
          <p:cNvPr id="52" name="Shape 46"/>
          <p:cNvSpPr/>
          <p:nvPr/>
        </p:nvSpPr>
        <p:spPr>
          <a:xfrm>
            <a:off x="6924204" y="4736188"/>
            <a:ext cx="133347" cy="9525"/>
          </a:xfrm>
          <a:custGeom>
            <a:avLst/>
            <a:gdLst/>
            <a:ahLst/>
            <a:cxnLst/>
            <a:rect l="l" t="t" r="r" b="b"/>
            <a:pathLst>
              <a:path w="133347" h="9525">
                <a:moveTo>
                  <a:pt x="0" y="0"/>
                </a:moveTo>
                <a:lnTo>
                  <a:pt x="133347" y="0"/>
                </a:lnTo>
              </a:path>
            </a:pathLst>
          </a:custGeom>
          <a:ln w="19050">
            <a:solidFill>
              <a:srgbClr val="F5A623"/>
            </a:solidFill>
            <a:prstDash val="solid"/>
          </a:ln>
        </p:spPr>
      </p:sp>
      <p:sp>
        <p:nvSpPr>
          <p:cNvPr id="53" name="Shape 47"/>
          <p:cNvSpPr/>
          <p:nvPr/>
        </p:nvSpPr>
        <p:spPr>
          <a:xfrm>
            <a:off x="6990878" y="4669515"/>
            <a:ext cx="66673" cy="133347"/>
          </a:xfrm>
          <a:custGeom>
            <a:avLst/>
            <a:gdLst/>
            <a:ahLst/>
            <a:cxnLst/>
            <a:rect l="l" t="t" r="r" b="b"/>
            <a:pathLst>
              <a:path w="66673" h="133347">
                <a:moveTo>
                  <a:pt x="0" y="0"/>
                </a:moveTo>
                <a:lnTo>
                  <a:pt x="66673" y="66673"/>
                </a:lnTo>
                <a:lnTo>
                  <a:pt x="0" y="133347"/>
                </a:lnTo>
              </a:path>
            </a:pathLst>
          </a:custGeom>
          <a:ln w="19050">
            <a:solidFill>
              <a:srgbClr val="F5A623"/>
            </a:solidFill>
            <a:prstDash val="solid"/>
          </a:ln>
        </p:spPr>
      </p:sp>
      <p:sp>
        <p:nvSpPr>
          <p:cNvPr id="54" name="Shape 48"/>
          <p:cNvSpPr/>
          <p:nvPr/>
        </p:nvSpPr>
        <p:spPr>
          <a:xfrm>
            <a:off x="7257571" y="4488544"/>
            <a:ext cx="1754193" cy="495288"/>
          </a:xfrm>
          <a:prstGeom prst="roundRect">
            <a:avLst>
              <a:gd name="adj" fmla="val 19228831"/>
            </a:avLst>
          </a:prstGeom>
          <a:solidFill>
            <a:srgbClr val="E5484D">
              <a:alpha val="10000"/>
            </a:srgbClr>
          </a:solidFill>
          <a:ln w="19050">
            <a:solidFill>
              <a:srgbClr val="E5484D"/>
            </a:solidFill>
            <a:prstDash val="solid"/>
          </a:ln>
        </p:spPr>
      </p:sp>
      <p:sp>
        <p:nvSpPr>
          <p:cNvPr id="55" name="Text 49"/>
          <p:cNvSpPr/>
          <p:nvPr/>
        </p:nvSpPr>
        <p:spPr>
          <a:xfrm>
            <a:off x="7467116" y="4640940"/>
            <a:ext cx="424536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548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1050" dirty="0"/>
          </a:p>
        </p:txBody>
      </p:sp>
      <p:sp>
        <p:nvSpPr>
          <p:cNvPr id="56" name="Text 50"/>
          <p:cNvSpPr/>
          <p:nvPr/>
        </p:nvSpPr>
        <p:spPr>
          <a:xfrm>
            <a:off x="7887842" y="4621891"/>
            <a:ext cx="1005815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新兴支柱产业</a:t>
            </a:r>
            <a:endParaRPr lang="en-US" sz="1200" dirty="0"/>
          </a:p>
        </p:txBody>
      </p:sp>
      <p:sp>
        <p:nvSpPr>
          <p:cNvPr id="57" name="Shape 51"/>
          <p:cNvSpPr/>
          <p:nvPr/>
        </p:nvSpPr>
        <p:spPr>
          <a:xfrm>
            <a:off x="609585" y="5772006"/>
            <a:ext cx="10972526" cy="704832"/>
          </a:xfrm>
          <a:prstGeom prst="roundRect">
            <a:avLst>
              <a:gd name="adj" fmla="val 10811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30000"/>
              </a:srgbClr>
            </a:solidFill>
            <a:prstDash val="solid"/>
          </a:ln>
        </p:spPr>
      </p:sp>
      <p:sp>
        <p:nvSpPr>
          <p:cNvPr id="58" name="Shape 52"/>
          <p:cNvSpPr/>
          <p:nvPr/>
        </p:nvSpPr>
        <p:spPr>
          <a:xfrm>
            <a:off x="857229" y="6045049"/>
            <a:ext cx="95248" cy="95248"/>
          </a:xfrm>
          <a:custGeom>
            <a:avLst/>
            <a:gdLst/>
            <a:ahLst/>
            <a:cxnLst/>
            <a:rect l="l" t="t" r="r" b="b"/>
            <a:pathLst>
              <a:path w="95248" h="95248">
                <a:moveTo>
                  <a:pt x="71436" y="95248"/>
                </a:moveTo>
                <a:cubicBezTo>
                  <a:pt x="73023" y="87310"/>
                  <a:pt x="76992" y="81754"/>
                  <a:pt x="83342" y="75404"/>
                </a:cubicBezTo>
                <a:cubicBezTo>
                  <a:pt x="91279" y="68261"/>
                  <a:pt x="95248" y="57942"/>
                  <a:pt x="95248" y="47624"/>
                </a:cubicBezTo>
                <a:cubicBezTo>
                  <a:pt x="95248" y="21322"/>
                  <a:pt x="73926" y="0"/>
                  <a:pt x="47624" y="0"/>
                </a:cubicBezTo>
                <a:cubicBezTo>
                  <a:pt x="21322" y="0"/>
                  <a:pt x="0" y="21322"/>
                  <a:pt x="0" y="47624"/>
                </a:cubicBezTo>
                <a:cubicBezTo>
                  <a:pt x="0" y="55561"/>
                  <a:pt x="1587" y="65086"/>
                  <a:pt x="11906" y="75404"/>
                </a:cubicBezTo>
                <a:cubicBezTo>
                  <a:pt x="17462" y="80960"/>
                  <a:pt x="22224" y="87310"/>
                  <a:pt x="23812" y="95248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59" name="Shape 53"/>
          <p:cNvSpPr/>
          <p:nvPr/>
        </p:nvSpPr>
        <p:spPr>
          <a:xfrm>
            <a:off x="881040" y="6172046"/>
            <a:ext cx="47624" cy="9525"/>
          </a:xfrm>
          <a:custGeom>
            <a:avLst/>
            <a:gdLst/>
            <a:ahLst/>
            <a:cxnLst/>
            <a:rect l="l" t="t" r="r" b="b"/>
            <a:pathLst>
              <a:path w="47624" h="9525">
                <a:moveTo>
                  <a:pt x="0" y="0"/>
                </a:moveTo>
                <a:lnTo>
                  <a:pt x="47624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60" name="Shape 54"/>
          <p:cNvSpPr/>
          <p:nvPr/>
        </p:nvSpPr>
        <p:spPr>
          <a:xfrm>
            <a:off x="888978" y="6203795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0" y="0"/>
                </a:moveTo>
                <a:lnTo>
                  <a:pt x="3174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61" name="Text 55"/>
          <p:cNvSpPr/>
          <p:nvPr/>
        </p:nvSpPr>
        <p:spPr>
          <a:xfrm>
            <a:off x="1114397" y="5876778"/>
            <a:ext cx="10359131" cy="4952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核心判断：行业从“建平台”进入“建平台 + 要运营”，一次性建设收入将叠加运营期服务收入，但交付责任延长至运营期，需提前布局本地化服务能力。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15255" y="1523962"/>
            <a:ext cx="7457591" cy="380990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30000" b="1" dirty="0">
                <a:solidFill>
                  <a:srgbClr val="1876D2">
                    <a:alpha val="1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000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1981" y="3238419"/>
            <a:ext cx="3619410" cy="361941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761981" y="2557399"/>
            <a:ext cx="57149" cy="1743031"/>
          </a:xfrm>
          <a:prstGeom prst="roundRect">
            <a:avLst>
              <a:gd name="adj" fmla="val 166648750"/>
            </a:avLst>
          </a:prstGeom>
          <a:solidFill>
            <a:srgbClr val="F5A623"/>
          </a:solidFill>
          <a:ln/>
        </p:spPr>
      </p:sp>
      <p:sp>
        <p:nvSpPr>
          <p:cNvPr id="7" name="Text 2"/>
          <p:cNvSpPr/>
          <p:nvPr/>
        </p:nvSpPr>
        <p:spPr>
          <a:xfrm>
            <a:off x="1123922" y="2557399"/>
            <a:ext cx="1252000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02</a:t>
            </a:r>
            <a:endParaRPr lang="en-US" sz="1800" dirty="0"/>
          </a:p>
        </p:txBody>
      </p:sp>
      <p:sp>
        <p:nvSpPr>
          <p:cNvPr id="8" name="Shape 3"/>
          <p:cNvSpPr/>
          <p:nvPr/>
        </p:nvSpPr>
        <p:spPr>
          <a:xfrm>
            <a:off x="2353063" y="2705032"/>
            <a:ext cx="609585" cy="9525"/>
          </a:xfrm>
          <a:prstGeom prst="rect">
            <a:avLst/>
          </a:prstGeom>
          <a:solidFill>
            <a:srgbClr val="F5A623">
              <a:alpha val="60000"/>
            </a:srgbClr>
          </a:solidFill>
          <a:ln/>
        </p:spPr>
      </p:sp>
      <p:sp>
        <p:nvSpPr>
          <p:cNvPr id="9" name="Text 4"/>
          <p:cNvSpPr/>
          <p:nvPr/>
        </p:nvSpPr>
        <p:spPr>
          <a:xfrm>
            <a:off x="1123922" y="3052686"/>
            <a:ext cx="5296661" cy="71435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项目与商机进展</a:t>
            </a:r>
            <a:endParaRPr lang="en-US" sz="4500" dirty="0"/>
          </a:p>
        </p:txBody>
      </p:sp>
      <p:sp>
        <p:nvSpPr>
          <p:cNvPr id="10" name="Text 5"/>
          <p:cNvSpPr/>
          <p:nvPr/>
        </p:nvSpPr>
        <p:spPr>
          <a:xfrm>
            <a:off x="1123922" y="3995638"/>
            <a:ext cx="5090926" cy="30479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—— 在招重点稳步推进 · 地方规划持续释放商机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946772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683789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02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413385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499108" y="428614"/>
            <a:ext cx="101343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项目与商机进展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5029074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三个在招重点项目，宿松县为一号重点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148883" y="380990"/>
            <a:ext cx="513236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528724"/>
            <a:ext cx="10972526" cy="2643121"/>
          </a:xfrm>
          <a:prstGeom prst="roundRect">
            <a:avLst>
              <a:gd name="adj" fmla="val 4324"/>
            </a:avLst>
          </a:prstGeom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9110" y="1538249"/>
          <a:ext cx="10953476" cy="914400"/>
        </p:xfrm>
        <a:graphic>
          <a:graphicData uri="http://schemas.openxmlformats.org/drawingml/2006/table">
            <a:tbl>
              <a:tblPr/>
              <a:tblGrid>
                <a:gridCol w="3061616"/>
                <a:gridCol w="1530808"/>
                <a:gridCol w="2186826"/>
                <a:gridCol w="4155177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TencentSans W7" pitchFamily="34" charset="0"/>
                          <a:ea typeface="TencentSans W7" pitchFamily="34" charset="-122"/>
                          <a:cs typeface="TencentSans W7" pitchFamily="34" charset="-120"/>
                        </a:rPr>
                        <a:t>项目</a:t>
                      </a:r>
                      <a:endParaRPr lang="en-US" sz="1200" dirty="0"/>
                    </a:p>
                  </a:txBody>
                  <a:tcPr marL="133350" marR="190500" marT="19050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2315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TencentSans W7" pitchFamily="34" charset="0"/>
                          <a:ea typeface="TencentSans W7" pitchFamily="34" charset="-122"/>
                          <a:cs typeface="TencentSans W7" pitchFamily="34" charset="-120"/>
                        </a:rPr>
                        <a:t>预算</a:t>
                      </a:r>
                      <a:endParaRPr lang="en-US" sz="1200" dirty="0"/>
                    </a:p>
                  </a:txBody>
                  <a:tcPr marL="133350" marR="190500" marT="19050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2315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TencentSans W7" pitchFamily="34" charset="0"/>
                          <a:ea typeface="TencentSans W7" pitchFamily="34" charset="-122"/>
                          <a:cs typeface="TencentSans W7" pitchFamily="34" charset="-120"/>
                        </a:rPr>
                        <a:t>状态</a:t>
                      </a:r>
                      <a:endParaRPr lang="en-US" sz="1200" dirty="0"/>
                    </a:p>
                  </a:txBody>
                  <a:tcPr marL="133350" marR="190500" marT="19050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2315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TencentSans W7" pitchFamily="34" charset="0"/>
                          <a:ea typeface="TencentSans W7" pitchFamily="34" charset="-122"/>
                          <a:cs typeface="TencentSans W7" pitchFamily="34" charset="-120"/>
                        </a:rPr>
                        <a:t>判断</a:t>
                      </a:r>
                      <a:endParaRPr lang="en-US" sz="1200" dirty="0"/>
                    </a:p>
                  </a:txBody>
                  <a:tcPr marL="133350" marR="190500" marT="19050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12315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宿松县全空间无人体系综合应用平台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38100" cap="flat" cmpd="sng" algn="ctr">
                      <a:solidFill>
                        <a:srgbClr val="F5A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5A623">
                        <a:alpha val="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E548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约 9988</a:t>
                      </a:r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7E93B8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 万元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5A623">
                        <a:alpha val="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在招</a:t>
                      </a:r>
                      <a:pPr algn="l" indent="0" marL="0">
                        <a:buNone/>
                      </a:pPr>
                      <a:endParaRPr lang="en-US" sz="1200" dirty="0"/>
                    </a:p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7E93B8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建设期 360 天 + 运营期 5 年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5A623">
                        <a:alpha val="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5A62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一号重点</a:t>
                      </a:r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，覆盖低空云 · 一网统飞 · 智能地球底座 · 微气象多条产品线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5A623">
                        <a:alpha val="6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四川省低空空域监管服务（二次）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F5A6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740</a:t>
                      </a:r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7E93B8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 万元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在招</a:t>
                      </a:r>
                      <a:pPr algn="l" indent="0" marL="0">
                        <a:buNone/>
                      </a:pPr>
                      <a:endParaRPr lang="en-US" sz="1200" dirty="0"/>
                    </a:p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7E93B8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8/25 开标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服务期三年一年一签，具备收入持续性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EAF2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安徽省低空科技机关低空云服务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F5A62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</a:t>
                      </a:r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7E93B8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 万元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在招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CBD5E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金额小，但可作为省属平台公司切入点</a:t>
                      </a:r>
                      <a:endParaRPr lang="en-US" sz="1200" dirty="0"/>
                    </a:p>
                  </a:txBody>
                  <a:tcPr marL="152400" marR="190500" marT="190500" marB="152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Shape 8"/>
          <p:cNvSpPr/>
          <p:nvPr/>
        </p:nvSpPr>
        <p:spPr>
          <a:xfrm>
            <a:off x="609585" y="6000600"/>
            <a:ext cx="10972526" cy="476238"/>
          </a:xfrm>
          <a:prstGeom prst="roundRect">
            <a:avLst>
              <a:gd name="adj" fmla="val 16000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30000"/>
              </a:srgbClr>
            </a:solidFill>
            <a:prstDash val="solid"/>
          </a:ln>
        </p:spPr>
      </p:sp>
      <p:sp>
        <p:nvSpPr>
          <p:cNvPr id="16" name="Shape 9"/>
          <p:cNvSpPr/>
          <p:nvPr/>
        </p:nvSpPr>
        <p:spPr>
          <a:xfrm>
            <a:off x="857229" y="6159346"/>
            <a:ext cx="95248" cy="95248"/>
          </a:xfrm>
          <a:custGeom>
            <a:avLst/>
            <a:gdLst/>
            <a:ahLst/>
            <a:cxnLst/>
            <a:rect l="l" t="t" r="r" b="b"/>
            <a:pathLst>
              <a:path w="95248" h="95248">
                <a:moveTo>
                  <a:pt x="71436" y="95248"/>
                </a:moveTo>
                <a:cubicBezTo>
                  <a:pt x="73023" y="87310"/>
                  <a:pt x="76992" y="81754"/>
                  <a:pt x="83342" y="75404"/>
                </a:cubicBezTo>
                <a:cubicBezTo>
                  <a:pt x="91279" y="68261"/>
                  <a:pt x="95248" y="57942"/>
                  <a:pt x="95248" y="47624"/>
                </a:cubicBezTo>
                <a:cubicBezTo>
                  <a:pt x="95248" y="21322"/>
                  <a:pt x="73926" y="0"/>
                  <a:pt x="47624" y="0"/>
                </a:cubicBezTo>
                <a:cubicBezTo>
                  <a:pt x="21322" y="0"/>
                  <a:pt x="0" y="21322"/>
                  <a:pt x="0" y="47624"/>
                </a:cubicBezTo>
                <a:cubicBezTo>
                  <a:pt x="0" y="55561"/>
                  <a:pt x="1587" y="65086"/>
                  <a:pt x="11906" y="75404"/>
                </a:cubicBezTo>
                <a:cubicBezTo>
                  <a:pt x="17462" y="80960"/>
                  <a:pt x="22224" y="87310"/>
                  <a:pt x="23812" y="95248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881040" y="6286343"/>
            <a:ext cx="47624" cy="9525"/>
          </a:xfrm>
          <a:custGeom>
            <a:avLst/>
            <a:gdLst/>
            <a:ahLst/>
            <a:cxnLst/>
            <a:rect l="l" t="t" r="r" b="b"/>
            <a:pathLst>
              <a:path w="47624" h="9525">
                <a:moveTo>
                  <a:pt x="0" y="0"/>
                </a:moveTo>
                <a:lnTo>
                  <a:pt x="47624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18" name="Shape 11"/>
          <p:cNvSpPr/>
          <p:nvPr/>
        </p:nvSpPr>
        <p:spPr>
          <a:xfrm>
            <a:off x="888978" y="6318092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0" y="0"/>
                </a:moveTo>
                <a:lnTo>
                  <a:pt x="3174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19" name="Text 12"/>
          <p:cNvSpPr/>
          <p:nvPr/>
        </p:nvSpPr>
        <p:spPr>
          <a:xfrm>
            <a:off x="1114397" y="6124422"/>
            <a:ext cx="7103448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这些项目的共同要求都指向"卫星遥感 + AI + 低空"复合能力，正是我方相对纯无人机厂商的结构性优势。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782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672" y="-914377"/>
            <a:ext cx="4000400" cy="4000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09585" y="380990"/>
            <a:ext cx="1946772" cy="285743"/>
          </a:xfrm>
          <a:prstGeom prst="roundRect">
            <a:avLst>
              <a:gd name="adj" fmla="val 33329983"/>
            </a:avLst>
          </a:prstGeom>
          <a:ln w="9525">
            <a:solidFill>
              <a:srgbClr val="F5A623">
                <a:alpha val="50000"/>
              </a:srgbClr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733407" y="428614"/>
            <a:ext cx="683789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spc="53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02</a:t>
            </a:r>
            <a:endParaRPr lang="en-US" sz="1050" dirty="0"/>
          </a:p>
        </p:txBody>
      </p:sp>
      <p:sp>
        <p:nvSpPr>
          <p:cNvPr id="7" name="Shape 2"/>
          <p:cNvSpPr/>
          <p:nvPr/>
        </p:nvSpPr>
        <p:spPr>
          <a:xfrm>
            <a:off x="1413385" y="466713"/>
            <a:ext cx="9525" cy="114297"/>
          </a:xfrm>
          <a:prstGeom prst="rect">
            <a:avLst/>
          </a:prstGeom>
          <a:solidFill>
            <a:srgbClr val="7E93B8">
              <a:alpha val="50000"/>
            </a:srgbClr>
          </a:solidFill>
          <a:ln/>
        </p:spPr>
      </p:sp>
      <p:sp>
        <p:nvSpPr>
          <p:cNvPr id="8" name="Text 3"/>
          <p:cNvSpPr/>
          <p:nvPr/>
        </p:nvSpPr>
        <p:spPr>
          <a:xfrm>
            <a:off x="1499108" y="428614"/>
            <a:ext cx="101343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项目与商机进展</a:t>
            </a:r>
            <a:endParaRPr lang="en-US" sz="1050" dirty="0"/>
          </a:p>
        </p:txBody>
      </p:sp>
      <p:sp>
        <p:nvSpPr>
          <p:cNvPr id="9" name="Shape 4"/>
          <p:cNvSpPr/>
          <p:nvPr/>
        </p:nvSpPr>
        <p:spPr>
          <a:xfrm>
            <a:off x="609585" y="807224"/>
            <a:ext cx="38099" cy="304792"/>
          </a:xfrm>
          <a:prstGeom prst="roundRect">
            <a:avLst>
              <a:gd name="adj" fmla="val 249975312"/>
            </a:avLst>
          </a:prstGeom>
          <a:solidFill>
            <a:srgbClr val="F5A623"/>
          </a:solidFill>
          <a:ln/>
        </p:spPr>
      </p:sp>
      <p:sp>
        <p:nvSpPr>
          <p:cNvPr id="10" name="Text 5"/>
          <p:cNvSpPr/>
          <p:nvPr/>
        </p:nvSpPr>
        <p:spPr>
          <a:xfrm>
            <a:off x="761981" y="781030"/>
            <a:ext cx="5065685" cy="35717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地方规划持续释放"卫星+AI+低空"商机</a:t>
            </a:r>
            <a:endParaRPr lang="en-US" sz="2250" dirty="0"/>
          </a:p>
        </p:txBody>
      </p:sp>
      <p:sp>
        <p:nvSpPr>
          <p:cNvPr id="11" name="Text 6"/>
          <p:cNvSpPr/>
          <p:nvPr/>
        </p:nvSpPr>
        <p:spPr>
          <a:xfrm>
            <a:off x="11149031" y="380990"/>
            <a:ext cx="513087" cy="228594"/>
          </a:xfrm>
          <a:prstGeom prst="rect">
            <a:avLst/>
          </a:prstGeom>
          <a:noFill/>
          <a:ln/>
        </p:spPr>
        <p:txBody>
          <a:bodyPr wrap="none" lIns="0" tIns="3810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EA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15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5" y="1290605"/>
            <a:ext cx="10972526" cy="952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09585" y="1528724"/>
            <a:ext cx="3505112" cy="4243281"/>
          </a:xfrm>
          <a:prstGeom prst="roundRect">
            <a:avLst>
              <a:gd name="adj" fmla="val 3261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873103" y="1893840"/>
            <a:ext cx="253994" cy="50799"/>
          </a:xfrm>
          <a:custGeom>
            <a:avLst/>
            <a:gdLst/>
            <a:ahLst/>
            <a:cxnLst/>
            <a:rect l="l" t="t" r="r" b="b"/>
            <a:pathLst>
              <a:path w="253994" h="50799">
                <a:moveTo>
                  <a:pt x="0" y="25399"/>
                </a:moveTo>
                <a:quadBezTo>
                  <a:pt x="31749" y="50799"/>
                  <a:pt x="63498" y="25399"/>
                </a:quadBezTo>
                <a:quadBezTo>
                  <a:pt x="95248" y="0"/>
                  <a:pt x="126997" y="25399"/>
                </a:quadBezTo>
                <a:quadBezTo>
                  <a:pt x="158746" y="50799"/>
                  <a:pt x="190495" y="25399"/>
                </a:quadBezTo>
                <a:quadBezTo>
                  <a:pt x="222244" y="0"/>
                  <a:pt x="253994" y="25399"/>
                </a:quadBezTo>
              </a:path>
            </a:pathLst>
          </a:custGeom>
          <a:ln w="25400">
            <a:solidFill>
              <a:srgbClr val="1876D2"/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873103" y="1982738"/>
            <a:ext cx="253994" cy="50799"/>
          </a:xfrm>
          <a:custGeom>
            <a:avLst/>
            <a:gdLst/>
            <a:ahLst/>
            <a:cxnLst/>
            <a:rect l="l" t="t" r="r" b="b"/>
            <a:pathLst>
              <a:path w="253994" h="50799">
                <a:moveTo>
                  <a:pt x="0" y="25399"/>
                </a:moveTo>
                <a:quadBezTo>
                  <a:pt x="31749" y="50799"/>
                  <a:pt x="63498" y="25399"/>
                </a:quadBezTo>
                <a:quadBezTo>
                  <a:pt x="95248" y="0"/>
                  <a:pt x="126997" y="25399"/>
                </a:quadBezTo>
                <a:quadBezTo>
                  <a:pt x="158746" y="50799"/>
                  <a:pt x="190495" y="25399"/>
                </a:quadBezTo>
                <a:quadBezTo>
                  <a:pt x="222244" y="0"/>
                  <a:pt x="253994" y="25399"/>
                </a:quadBezTo>
              </a:path>
            </a:pathLst>
          </a:custGeom>
          <a:ln w="25400">
            <a:solidFill>
              <a:srgbClr val="1876D2"/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873103" y="1804942"/>
            <a:ext cx="253994" cy="50799"/>
          </a:xfrm>
          <a:custGeom>
            <a:avLst/>
            <a:gdLst/>
            <a:ahLst/>
            <a:cxnLst/>
            <a:rect l="l" t="t" r="r" b="b"/>
            <a:pathLst>
              <a:path w="253994" h="50799">
                <a:moveTo>
                  <a:pt x="0" y="25399"/>
                </a:moveTo>
                <a:quadBezTo>
                  <a:pt x="31749" y="50799"/>
                  <a:pt x="63498" y="25399"/>
                </a:quadBezTo>
                <a:quadBezTo>
                  <a:pt x="95248" y="0"/>
                  <a:pt x="126997" y="25399"/>
                </a:quadBezTo>
                <a:quadBezTo>
                  <a:pt x="158746" y="50799"/>
                  <a:pt x="190495" y="25399"/>
                </a:quadBezTo>
                <a:quadBezTo>
                  <a:pt x="222244" y="0"/>
                  <a:pt x="253994" y="25399"/>
                </a:quadBezTo>
              </a:path>
            </a:pathLst>
          </a:custGeom>
          <a:ln w="25400">
            <a:solidFill>
              <a:srgbClr val="1876D2"/>
            </a:solidFill>
            <a:prstDash val="solid"/>
          </a:ln>
        </p:spPr>
      </p:sp>
      <p:sp>
        <p:nvSpPr>
          <p:cNvPr id="17" name="Shape 11"/>
          <p:cNvSpPr/>
          <p:nvPr/>
        </p:nvSpPr>
        <p:spPr>
          <a:xfrm>
            <a:off x="873103" y="2255781"/>
            <a:ext cx="101597" cy="127420"/>
          </a:xfrm>
          <a:custGeom>
            <a:avLst/>
            <a:gdLst/>
            <a:ahLst/>
            <a:cxnLst/>
            <a:rect l="l" t="t" r="r" b="b"/>
            <a:pathLst>
              <a:path w="101597" h="127420">
                <a:moveTo>
                  <a:pt x="101597" y="50799"/>
                </a:moveTo>
                <a:cubicBezTo>
                  <a:pt x="101597" y="82503"/>
                  <a:pt x="66426" y="115523"/>
                  <a:pt x="54615" y="125721"/>
                </a:cubicBezTo>
                <a:cubicBezTo>
                  <a:pt x="52355" y="127420"/>
                  <a:pt x="49243" y="127420"/>
                  <a:pt x="46982" y="125721"/>
                </a:cubicBezTo>
                <a:cubicBezTo>
                  <a:pt x="35172" y="115523"/>
                  <a:pt x="0" y="82503"/>
                  <a:pt x="0" y="50799"/>
                </a:cubicBezTo>
                <a:cubicBezTo>
                  <a:pt x="0" y="22743"/>
                  <a:pt x="22743" y="0"/>
                  <a:pt x="50799" y="0"/>
                </a:cubicBezTo>
                <a:cubicBezTo>
                  <a:pt x="78854" y="0"/>
                  <a:pt x="101597" y="22743"/>
                  <a:pt x="101597" y="50799"/>
                </a:cubicBez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904852" y="2287530"/>
            <a:ext cx="38099" cy="38099"/>
          </a:xfrm>
          <a:prstGeom prst="ellipse">
            <a:avLst/>
          </a:prstGeom>
          <a:ln w="12700">
            <a:solidFill>
              <a:srgbClr val="1876D2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1076298" y="2224032"/>
            <a:ext cx="34670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海南</a:t>
            </a:r>
            <a:endParaRPr lang="en-US" sz="1050" dirty="0"/>
          </a:p>
        </p:txBody>
      </p:sp>
      <p:sp>
        <p:nvSpPr>
          <p:cNvPr id="20" name="Text 14"/>
          <p:cNvSpPr/>
          <p:nvPr/>
        </p:nvSpPr>
        <p:spPr>
          <a:xfrm>
            <a:off x="847704" y="2490725"/>
            <a:ext cx="3143171" cy="2619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"十五五"综合交通规划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47704" y="2847904"/>
            <a:ext cx="3120312" cy="2228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个低空基础设施重大工程、</a:t>
            </a:r>
            <a:pPr algn="l" indent="0" marL="0">
              <a:lnSpc>
                <a:spcPct val="162500"/>
              </a:lnSpc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个垂直起降设施、</a:t>
            </a:r>
            <a:pPr algn="l" indent="0" marL="0">
              <a:lnSpc>
                <a:spcPct val="162500"/>
              </a:lnSpc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条低空公共航路（环岛+跨琼州海峡）。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847704" y="5210045"/>
            <a:ext cx="3028874" cy="323842"/>
          </a:xfrm>
          <a:prstGeom prst="rect">
            <a:avLst/>
          </a:prstGeom>
          <a:ln/>
        </p:spPr>
      </p:sp>
      <p:sp>
        <p:nvSpPr>
          <p:cNvPr id="23" name="Shape 17"/>
          <p:cNvSpPr/>
          <p:nvPr/>
        </p:nvSpPr>
        <p:spPr>
          <a:xfrm>
            <a:off x="847704" y="5210045"/>
            <a:ext cx="3028874" cy="0"/>
          </a:xfrm>
          <a:prstGeom prst="line">
            <a:avLst/>
          </a:prstGeom>
          <a:noFill/>
          <a:ln w="9525">
            <a:solidFill>
              <a:srgbClr val="1876D2">
                <a:alpha val="20000"/>
              </a:srgbClr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847704" y="5395778"/>
            <a:ext cx="76198" cy="76198"/>
          </a:xfrm>
          <a:prstGeom prst="ellipse">
            <a:avLst/>
          </a:prstGeom>
          <a:solidFill>
            <a:srgbClr val="2DD4BF"/>
          </a:solidFill>
          <a:ln/>
        </p:spPr>
      </p:sp>
      <p:sp>
        <p:nvSpPr>
          <p:cNvPr id="25" name="Text 19"/>
          <p:cNvSpPr/>
          <p:nvPr/>
        </p:nvSpPr>
        <p:spPr>
          <a:xfrm>
            <a:off x="1000100" y="5333867"/>
            <a:ext cx="2745751" cy="20002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2030 年新增航路 </a:t>
            </a:r>
            <a:pPr algn="l" indent="0" marL="0">
              <a:buNone/>
            </a:pPr>
            <a:r>
              <a:rPr lang="en-US" sz="10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</a:t>
            </a:r>
            <a:pPr algn="l"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公里、飞行 </a:t>
            </a:r>
            <a:pPr algn="l" indent="0" marL="0">
              <a:buNone/>
            </a:pPr>
            <a:r>
              <a:rPr lang="en-US" sz="10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170</a:t>
            </a:r>
            <a:pPr algn="l"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万小时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>
            <a:off x="4343291" y="1528724"/>
            <a:ext cx="3505112" cy="4243281"/>
          </a:xfrm>
          <a:prstGeom prst="roundRect">
            <a:avLst>
              <a:gd name="adj" fmla="val 3261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4632209" y="1792243"/>
            <a:ext cx="203195" cy="254840"/>
          </a:xfrm>
          <a:custGeom>
            <a:avLst/>
            <a:gdLst/>
            <a:ahLst/>
            <a:cxnLst/>
            <a:rect l="l" t="t" r="r" b="b"/>
            <a:pathLst>
              <a:path w="203195" h="254840">
                <a:moveTo>
                  <a:pt x="203195" y="101597"/>
                </a:moveTo>
                <a:cubicBezTo>
                  <a:pt x="203195" y="165007"/>
                  <a:pt x="132851" y="231045"/>
                  <a:pt x="109230" y="251441"/>
                </a:cubicBezTo>
                <a:cubicBezTo>
                  <a:pt x="104709" y="254840"/>
                  <a:pt x="98486" y="254840"/>
                  <a:pt x="93965" y="251441"/>
                </a:cubicBezTo>
                <a:cubicBezTo>
                  <a:pt x="70344" y="231045"/>
                  <a:pt x="0" y="165007"/>
                  <a:pt x="0" y="101597"/>
                </a:cubicBezTo>
                <a:cubicBezTo>
                  <a:pt x="0" y="45487"/>
                  <a:pt x="45487" y="0"/>
                  <a:pt x="101597" y="0"/>
                </a:cubicBezTo>
                <a:cubicBezTo>
                  <a:pt x="157708" y="0"/>
                  <a:pt x="203195" y="45487"/>
                  <a:pt x="203195" y="101597"/>
                </a:cubicBezTo>
              </a:path>
            </a:pathLst>
          </a:custGeom>
          <a:ln w="25400">
            <a:solidFill>
              <a:srgbClr val="1876D2"/>
            </a:solidFill>
            <a:prstDash val="solid"/>
          </a:ln>
        </p:spPr>
      </p:sp>
      <p:sp>
        <p:nvSpPr>
          <p:cNvPr id="28" name="Shape 22"/>
          <p:cNvSpPr/>
          <p:nvPr/>
        </p:nvSpPr>
        <p:spPr>
          <a:xfrm>
            <a:off x="4695708" y="1855741"/>
            <a:ext cx="76198" cy="76198"/>
          </a:xfrm>
          <a:prstGeom prst="ellipse">
            <a:avLst/>
          </a:prstGeom>
          <a:ln w="25400">
            <a:solidFill>
              <a:srgbClr val="1876D2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4606810" y="2255781"/>
            <a:ext cx="101597" cy="127420"/>
          </a:xfrm>
          <a:custGeom>
            <a:avLst/>
            <a:gdLst/>
            <a:ahLst/>
            <a:cxnLst/>
            <a:rect l="l" t="t" r="r" b="b"/>
            <a:pathLst>
              <a:path w="101597" h="127420">
                <a:moveTo>
                  <a:pt x="101597" y="50799"/>
                </a:moveTo>
                <a:cubicBezTo>
                  <a:pt x="101597" y="82503"/>
                  <a:pt x="66426" y="115523"/>
                  <a:pt x="54615" y="125721"/>
                </a:cubicBezTo>
                <a:cubicBezTo>
                  <a:pt x="52355" y="127420"/>
                  <a:pt x="49243" y="127420"/>
                  <a:pt x="46982" y="125721"/>
                </a:cubicBezTo>
                <a:cubicBezTo>
                  <a:pt x="35172" y="115523"/>
                  <a:pt x="0" y="82503"/>
                  <a:pt x="0" y="50799"/>
                </a:cubicBezTo>
                <a:cubicBezTo>
                  <a:pt x="0" y="22743"/>
                  <a:pt x="22743" y="0"/>
                  <a:pt x="50799" y="0"/>
                </a:cubicBezTo>
                <a:cubicBezTo>
                  <a:pt x="78854" y="0"/>
                  <a:pt x="101597" y="22743"/>
                  <a:pt x="101597" y="50799"/>
                </a:cubicBez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30" name="Shape 24"/>
          <p:cNvSpPr/>
          <p:nvPr/>
        </p:nvSpPr>
        <p:spPr>
          <a:xfrm>
            <a:off x="4638559" y="2287530"/>
            <a:ext cx="38099" cy="38099"/>
          </a:xfrm>
          <a:prstGeom prst="ellipse">
            <a:avLst/>
          </a:prstGeom>
          <a:ln w="12700">
            <a:solidFill>
              <a:srgbClr val="1876D2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4810005" y="2224032"/>
            <a:ext cx="34670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包头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4581410" y="2490725"/>
            <a:ext cx="3143171" cy="2619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场景建设方案</a:t>
            </a:r>
            <a:endParaRPr lang="en-US" sz="1500" dirty="0"/>
          </a:p>
        </p:txBody>
      </p:sp>
      <p:sp>
        <p:nvSpPr>
          <p:cNvPr id="33" name="Text 27"/>
          <p:cNvSpPr/>
          <p:nvPr/>
        </p:nvSpPr>
        <p:spPr>
          <a:xfrm>
            <a:off x="4581410" y="2847904"/>
            <a:ext cx="3120312" cy="22383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建设"一网统飞"低空智慧管控平台，推动卫星遥感与 AI 飞行算法落地。</a:t>
            </a:r>
            <a:endParaRPr lang="en-US" sz="1200" dirty="0"/>
          </a:p>
        </p:txBody>
      </p:sp>
      <p:sp>
        <p:nvSpPr>
          <p:cNvPr id="34" name="Shape 28"/>
          <p:cNvSpPr/>
          <p:nvPr/>
        </p:nvSpPr>
        <p:spPr>
          <a:xfrm>
            <a:off x="4581410" y="5219570"/>
            <a:ext cx="3028874" cy="314317"/>
          </a:xfrm>
          <a:prstGeom prst="rect">
            <a:avLst/>
          </a:prstGeom>
          <a:ln/>
        </p:spPr>
      </p:sp>
      <p:sp>
        <p:nvSpPr>
          <p:cNvPr id="35" name="Shape 29"/>
          <p:cNvSpPr/>
          <p:nvPr/>
        </p:nvSpPr>
        <p:spPr>
          <a:xfrm>
            <a:off x="4581410" y="5219570"/>
            <a:ext cx="3028874" cy="0"/>
          </a:xfrm>
          <a:prstGeom prst="line">
            <a:avLst/>
          </a:prstGeom>
          <a:noFill/>
          <a:ln w="9525">
            <a:solidFill>
              <a:srgbClr val="1876D2">
                <a:alpha val="20000"/>
              </a:srgbClr>
            </a:solidFill>
            <a:prstDash val="solid"/>
          </a:ln>
        </p:spPr>
      </p:sp>
      <p:sp>
        <p:nvSpPr>
          <p:cNvPr id="36" name="Shape 30"/>
          <p:cNvSpPr/>
          <p:nvPr/>
        </p:nvSpPr>
        <p:spPr>
          <a:xfrm>
            <a:off x="4581410" y="5400540"/>
            <a:ext cx="76198" cy="76198"/>
          </a:xfrm>
          <a:prstGeom prst="ellipse">
            <a:avLst/>
          </a:prstGeom>
          <a:solidFill>
            <a:srgbClr val="2DD4BF"/>
          </a:solidFill>
          <a:ln/>
        </p:spPr>
      </p:sp>
      <p:sp>
        <p:nvSpPr>
          <p:cNvPr id="37" name="Text 31"/>
          <p:cNvSpPr/>
          <p:nvPr/>
        </p:nvSpPr>
        <p:spPr>
          <a:xfrm>
            <a:off x="4733807" y="5343391"/>
            <a:ext cx="1697134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卫星遥感 + AI 飞行算法落地</a:t>
            </a:r>
            <a:endParaRPr lang="en-US" sz="1050" dirty="0"/>
          </a:p>
        </p:txBody>
      </p:sp>
      <p:sp>
        <p:nvSpPr>
          <p:cNvPr id="38" name="Shape 32"/>
          <p:cNvSpPr/>
          <p:nvPr/>
        </p:nvSpPr>
        <p:spPr>
          <a:xfrm>
            <a:off x="8076998" y="1528724"/>
            <a:ext cx="3505112" cy="4243281"/>
          </a:xfrm>
          <a:prstGeom prst="roundRect">
            <a:avLst>
              <a:gd name="adj" fmla="val 3261"/>
            </a:avLst>
          </a:prstGeom>
          <a:solidFill>
            <a:srgbClr val="0D2547"/>
          </a:solidFill>
          <a:ln w="9525">
            <a:solidFill>
              <a:srgbClr val="1876D2">
                <a:alpha val="30000"/>
              </a:srgbClr>
            </a:solidFill>
            <a:prstDash val="solid"/>
          </a:ln>
        </p:spPr>
      </p:sp>
      <p:sp>
        <p:nvSpPr>
          <p:cNvPr id="39" name="Shape 33"/>
          <p:cNvSpPr/>
          <p:nvPr/>
        </p:nvSpPr>
        <p:spPr>
          <a:xfrm>
            <a:off x="8365916" y="1792243"/>
            <a:ext cx="203195" cy="254840"/>
          </a:xfrm>
          <a:custGeom>
            <a:avLst/>
            <a:gdLst/>
            <a:ahLst/>
            <a:cxnLst/>
            <a:rect l="l" t="t" r="r" b="b"/>
            <a:pathLst>
              <a:path w="203195" h="254840">
                <a:moveTo>
                  <a:pt x="203195" y="101597"/>
                </a:moveTo>
                <a:cubicBezTo>
                  <a:pt x="203195" y="165007"/>
                  <a:pt x="132851" y="231045"/>
                  <a:pt x="109230" y="251441"/>
                </a:cubicBezTo>
                <a:cubicBezTo>
                  <a:pt x="104709" y="254840"/>
                  <a:pt x="98486" y="254840"/>
                  <a:pt x="93965" y="251441"/>
                </a:cubicBezTo>
                <a:cubicBezTo>
                  <a:pt x="70344" y="231045"/>
                  <a:pt x="0" y="165007"/>
                  <a:pt x="0" y="101597"/>
                </a:cubicBezTo>
                <a:cubicBezTo>
                  <a:pt x="0" y="45487"/>
                  <a:pt x="45487" y="0"/>
                  <a:pt x="101597" y="0"/>
                </a:cubicBezTo>
                <a:cubicBezTo>
                  <a:pt x="157708" y="0"/>
                  <a:pt x="203195" y="45487"/>
                  <a:pt x="203195" y="101597"/>
                </a:cubicBezTo>
              </a:path>
            </a:pathLst>
          </a:custGeom>
          <a:ln w="25400">
            <a:solidFill>
              <a:srgbClr val="1876D2"/>
            </a:solidFill>
            <a:prstDash val="solid"/>
          </a:ln>
        </p:spPr>
      </p:sp>
      <p:sp>
        <p:nvSpPr>
          <p:cNvPr id="40" name="Shape 34"/>
          <p:cNvSpPr/>
          <p:nvPr/>
        </p:nvSpPr>
        <p:spPr>
          <a:xfrm>
            <a:off x="8429414" y="1855741"/>
            <a:ext cx="76198" cy="76198"/>
          </a:xfrm>
          <a:prstGeom prst="ellipse">
            <a:avLst/>
          </a:prstGeom>
          <a:ln w="25400">
            <a:solidFill>
              <a:srgbClr val="1876D2"/>
            </a:solidFill>
            <a:prstDash val="solid"/>
          </a:ln>
        </p:spPr>
      </p:sp>
      <p:sp>
        <p:nvSpPr>
          <p:cNvPr id="41" name="Shape 35"/>
          <p:cNvSpPr/>
          <p:nvPr/>
        </p:nvSpPr>
        <p:spPr>
          <a:xfrm>
            <a:off x="8340516" y="2255781"/>
            <a:ext cx="101597" cy="127420"/>
          </a:xfrm>
          <a:custGeom>
            <a:avLst/>
            <a:gdLst/>
            <a:ahLst/>
            <a:cxnLst/>
            <a:rect l="l" t="t" r="r" b="b"/>
            <a:pathLst>
              <a:path w="101597" h="127420">
                <a:moveTo>
                  <a:pt x="101597" y="50799"/>
                </a:moveTo>
                <a:cubicBezTo>
                  <a:pt x="101597" y="82503"/>
                  <a:pt x="66426" y="115523"/>
                  <a:pt x="54615" y="125721"/>
                </a:cubicBezTo>
                <a:cubicBezTo>
                  <a:pt x="52355" y="127420"/>
                  <a:pt x="49243" y="127420"/>
                  <a:pt x="46982" y="125721"/>
                </a:cubicBezTo>
                <a:cubicBezTo>
                  <a:pt x="35172" y="115523"/>
                  <a:pt x="0" y="82503"/>
                  <a:pt x="0" y="50799"/>
                </a:cubicBezTo>
                <a:cubicBezTo>
                  <a:pt x="0" y="22743"/>
                  <a:pt x="22743" y="0"/>
                  <a:pt x="50799" y="0"/>
                </a:cubicBezTo>
                <a:cubicBezTo>
                  <a:pt x="78854" y="0"/>
                  <a:pt x="101597" y="22743"/>
                  <a:pt x="101597" y="50799"/>
                </a:cubicBezTo>
              </a:path>
            </a:pathLst>
          </a:custGeom>
          <a:ln w="12700">
            <a:solidFill>
              <a:srgbClr val="1876D2"/>
            </a:solidFill>
            <a:prstDash val="solid"/>
          </a:ln>
        </p:spPr>
      </p:sp>
      <p:sp>
        <p:nvSpPr>
          <p:cNvPr id="42" name="Shape 36"/>
          <p:cNvSpPr/>
          <p:nvPr/>
        </p:nvSpPr>
        <p:spPr>
          <a:xfrm>
            <a:off x="8372266" y="2287530"/>
            <a:ext cx="38099" cy="38099"/>
          </a:xfrm>
          <a:prstGeom prst="ellipse">
            <a:avLst/>
          </a:prstGeom>
          <a:ln w="12700">
            <a:solidFill>
              <a:srgbClr val="1876D2"/>
            </a:solidFill>
            <a:prstDash val="solid"/>
          </a:ln>
        </p:spPr>
      </p:sp>
      <p:sp>
        <p:nvSpPr>
          <p:cNvPr id="43" name="Text 37"/>
          <p:cNvSpPr/>
          <p:nvPr/>
        </p:nvSpPr>
        <p:spPr>
          <a:xfrm>
            <a:off x="8543711" y="2224032"/>
            <a:ext cx="746741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E93B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广东自贸区</a:t>
            </a:r>
            <a:endParaRPr lang="en-US" sz="1050" dirty="0"/>
          </a:p>
        </p:txBody>
      </p:sp>
      <p:sp>
        <p:nvSpPr>
          <p:cNvPr id="44" name="Text 38"/>
          <p:cNvSpPr/>
          <p:nvPr/>
        </p:nvSpPr>
        <p:spPr>
          <a:xfrm>
            <a:off x="8315117" y="2490725"/>
            <a:ext cx="3143171" cy="2619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AF2FF"/>
                </a:solidFill>
                <a:latin typeface="TencentSans W7" pitchFamily="34" charset="0"/>
                <a:ea typeface="TencentSans W7" pitchFamily="34" charset="-122"/>
                <a:cs typeface="TencentSans W7" pitchFamily="34" charset="-120"/>
              </a:rPr>
              <a:t>"十五五"规划</a:t>
            </a:r>
            <a:endParaRPr lang="en-US" sz="1500" dirty="0"/>
          </a:p>
        </p:txBody>
      </p:sp>
      <p:sp>
        <p:nvSpPr>
          <p:cNvPr id="45" name="Text 39"/>
          <p:cNvSpPr/>
          <p:nvPr/>
        </p:nvSpPr>
        <p:spPr>
          <a:xfrm>
            <a:off x="8315117" y="2847904"/>
            <a:ext cx="3120312" cy="22383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625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建设航天大数据中心与区域性卫星数据交易中心，支持深港低空跨境通关试点。</a:t>
            </a:r>
            <a:endParaRPr lang="en-US" sz="1200" dirty="0"/>
          </a:p>
        </p:txBody>
      </p:sp>
      <p:sp>
        <p:nvSpPr>
          <p:cNvPr id="46" name="Shape 40"/>
          <p:cNvSpPr/>
          <p:nvPr/>
        </p:nvSpPr>
        <p:spPr>
          <a:xfrm>
            <a:off x="8315117" y="5219570"/>
            <a:ext cx="3028874" cy="314317"/>
          </a:xfrm>
          <a:prstGeom prst="rect">
            <a:avLst/>
          </a:prstGeom>
          <a:ln/>
        </p:spPr>
      </p:sp>
      <p:sp>
        <p:nvSpPr>
          <p:cNvPr id="47" name="Shape 41"/>
          <p:cNvSpPr/>
          <p:nvPr/>
        </p:nvSpPr>
        <p:spPr>
          <a:xfrm>
            <a:off x="8315117" y="5219570"/>
            <a:ext cx="3028874" cy="0"/>
          </a:xfrm>
          <a:prstGeom prst="line">
            <a:avLst/>
          </a:prstGeom>
          <a:noFill/>
          <a:ln w="9525">
            <a:solidFill>
              <a:srgbClr val="1876D2">
                <a:alpha val="20000"/>
              </a:srgbClr>
            </a:solidFill>
            <a:prstDash val="solid"/>
          </a:ln>
        </p:spPr>
      </p:sp>
      <p:sp>
        <p:nvSpPr>
          <p:cNvPr id="48" name="Shape 42"/>
          <p:cNvSpPr/>
          <p:nvPr/>
        </p:nvSpPr>
        <p:spPr>
          <a:xfrm>
            <a:off x="8315117" y="5400540"/>
            <a:ext cx="76198" cy="76198"/>
          </a:xfrm>
          <a:prstGeom prst="ellipse">
            <a:avLst/>
          </a:prstGeom>
          <a:solidFill>
            <a:srgbClr val="2DD4BF"/>
          </a:solidFill>
          <a:ln/>
        </p:spPr>
      </p:sp>
      <p:sp>
        <p:nvSpPr>
          <p:cNvPr id="49" name="Text 43"/>
          <p:cNvSpPr/>
          <p:nvPr/>
        </p:nvSpPr>
        <p:spPr>
          <a:xfrm>
            <a:off x="8467513" y="5343391"/>
            <a:ext cx="1413475" cy="19049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深港低空跨境通关试点</a:t>
            </a:r>
            <a:endParaRPr lang="en-US" sz="1050" dirty="0"/>
          </a:p>
        </p:txBody>
      </p:sp>
      <p:sp>
        <p:nvSpPr>
          <p:cNvPr id="50" name="Shape 44"/>
          <p:cNvSpPr/>
          <p:nvPr/>
        </p:nvSpPr>
        <p:spPr>
          <a:xfrm>
            <a:off x="609585" y="6000600"/>
            <a:ext cx="10972526" cy="476238"/>
          </a:xfrm>
          <a:prstGeom prst="roundRect">
            <a:avLst>
              <a:gd name="adj" fmla="val 16000"/>
            </a:avLst>
          </a:prstGeom>
          <a:solidFill>
            <a:srgbClr val="F5A623">
              <a:alpha val="5000"/>
            </a:srgbClr>
          </a:solidFill>
          <a:ln w="9525">
            <a:solidFill>
              <a:srgbClr val="F5A623">
                <a:alpha val="30000"/>
              </a:srgbClr>
            </a:solidFill>
            <a:prstDash val="solid"/>
          </a:ln>
        </p:spPr>
      </p:sp>
      <p:sp>
        <p:nvSpPr>
          <p:cNvPr id="51" name="Shape 45"/>
          <p:cNvSpPr/>
          <p:nvPr/>
        </p:nvSpPr>
        <p:spPr>
          <a:xfrm>
            <a:off x="857229" y="6159346"/>
            <a:ext cx="95248" cy="95248"/>
          </a:xfrm>
          <a:custGeom>
            <a:avLst/>
            <a:gdLst/>
            <a:ahLst/>
            <a:cxnLst/>
            <a:rect l="l" t="t" r="r" b="b"/>
            <a:pathLst>
              <a:path w="95248" h="95248">
                <a:moveTo>
                  <a:pt x="71436" y="95248"/>
                </a:moveTo>
                <a:cubicBezTo>
                  <a:pt x="73023" y="87310"/>
                  <a:pt x="76992" y="81754"/>
                  <a:pt x="83342" y="75404"/>
                </a:cubicBezTo>
                <a:cubicBezTo>
                  <a:pt x="91279" y="68261"/>
                  <a:pt x="95248" y="57942"/>
                  <a:pt x="95248" y="47624"/>
                </a:cubicBezTo>
                <a:cubicBezTo>
                  <a:pt x="95248" y="21322"/>
                  <a:pt x="73926" y="0"/>
                  <a:pt x="47624" y="0"/>
                </a:cubicBezTo>
                <a:cubicBezTo>
                  <a:pt x="21322" y="0"/>
                  <a:pt x="0" y="21322"/>
                  <a:pt x="0" y="47624"/>
                </a:cubicBezTo>
                <a:cubicBezTo>
                  <a:pt x="0" y="55561"/>
                  <a:pt x="1587" y="65086"/>
                  <a:pt x="11906" y="75404"/>
                </a:cubicBezTo>
                <a:cubicBezTo>
                  <a:pt x="17462" y="80960"/>
                  <a:pt x="22224" y="87310"/>
                  <a:pt x="23812" y="95248"/>
                </a:cubicBez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52" name="Shape 46"/>
          <p:cNvSpPr/>
          <p:nvPr/>
        </p:nvSpPr>
        <p:spPr>
          <a:xfrm>
            <a:off x="881040" y="6286343"/>
            <a:ext cx="47624" cy="9525"/>
          </a:xfrm>
          <a:custGeom>
            <a:avLst/>
            <a:gdLst/>
            <a:ahLst/>
            <a:cxnLst/>
            <a:rect l="l" t="t" r="r" b="b"/>
            <a:pathLst>
              <a:path w="47624" h="9525">
                <a:moveTo>
                  <a:pt x="0" y="0"/>
                </a:moveTo>
                <a:lnTo>
                  <a:pt x="47624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53" name="Shape 47"/>
          <p:cNvSpPr/>
          <p:nvPr/>
        </p:nvSpPr>
        <p:spPr>
          <a:xfrm>
            <a:off x="888978" y="6318092"/>
            <a:ext cx="31749" cy="9525"/>
          </a:xfrm>
          <a:custGeom>
            <a:avLst/>
            <a:gdLst/>
            <a:ahLst/>
            <a:cxnLst/>
            <a:rect l="l" t="t" r="r" b="b"/>
            <a:pathLst>
              <a:path w="31749" h="9525">
                <a:moveTo>
                  <a:pt x="0" y="0"/>
                </a:moveTo>
                <a:lnTo>
                  <a:pt x="31749" y="0"/>
                </a:lnTo>
              </a:path>
            </a:pathLst>
          </a:custGeom>
          <a:ln w="15875">
            <a:solidFill>
              <a:srgbClr val="F5A623"/>
            </a:solidFill>
            <a:prstDash val="solid"/>
          </a:ln>
        </p:spPr>
      </p:sp>
      <p:sp>
        <p:nvSpPr>
          <p:cNvPr id="54" name="Text 48"/>
          <p:cNvSpPr/>
          <p:nvPr/>
        </p:nvSpPr>
        <p:spPr>
          <a:xfrm>
            <a:off x="1114397" y="6124422"/>
            <a:ext cx="9153207" cy="22859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EAF2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三者共同点 —— 都要求"卫星遥感 + AI + 低空"复合能力而非单纯无人机管控，正是我方相对纯无人机厂商与集成商的结构性优势区间。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2026-08-11T14:43:40Z</dcterms:created>
  <dcterms:modified xsi:type="dcterms:W3CDTF">2026-08-11T14:43:40Z</dcterms:modified>
</cp:coreProperties>
</file>